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1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2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7" r:id="rId9"/>
    <p:sldId id="292" r:id="rId10"/>
    <p:sldId id="293" r:id="rId11"/>
    <p:sldId id="299" r:id="rId12"/>
    <p:sldId id="283" r:id="rId13"/>
    <p:sldId id="300" r:id="rId14"/>
    <p:sldId id="333" r:id="rId15"/>
    <p:sldId id="264" r:id="rId16"/>
    <p:sldId id="289" r:id="rId17"/>
    <p:sldId id="334" r:id="rId18"/>
    <p:sldId id="336" r:id="rId19"/>
    <p:sldId id="335" r:id="rId20"/>
    <p:sldId id="337" r:id="rId21"/>
    <p:sldId id="338" r:id="rId22"/>
    <p:sldId id="341" r:id="rId23"/>
    <p:sldId id="342" r:id="rId24"/>
    <p:sldId id="340" r:id="rId25"/>
    <p:sldId id="376" r:id="rId26"/>
    <p:sldId id="344" r:id="rId27"/>
    <p:sldId id="345" r:id="rId28"/>
    <p:sldId id="347" r:id="rId29"/>
    <p:sldId id="346" r:id="rId30"/>
    <p:sldId id="357" r:id="rId31"/>
    <p:sldId id="348" r:id="rId32"/>
    <p:sldId id="343" r:id="rId33"/>
    <p:sldId id="349" r:id="rId34"/>
    <p:sldId id="350" r:id="rId35"/>
    <p:sldId id="351" r:id="rId36"/>
    <p:sldId id="352" r:id="rId37"/>
    <p:sldId id="290" r:id="rId38"/>
    <p:sldId id="353" r:id="rId39"/>
    <p:sldId id="354" r:id="rId40"/>
    <p:sldId id="294" r:id="rId41"/>
    <p:sldId id="291" r:id="rId42"/>
    <p:sldId id="355" r:id="rId43"/>
    <p:sldId id="356" r:id="rId44"/>
    <p:sldId id="296" r:id="rId45"/>
    <p:sldId id="358" r:id="rId46"/>
    <p:sldId id="359" r:id="rId47"/>
    <p:sldId id="360" r:id="rId48"/>
    <p:sldId id="297" r:id="rId49"/>
    <p:sldId id="361" r:id="rId50"/>
    <p:sldId id="362" r:id="rId51"/>
    <p:sldId id="321" r:id="rId52"/>
    <p:sldId id="323" r:id="rId53"/>
    <p:sldId id="324" r:id="rId54"/>
    <p:sldId id="325" r:id="rId55"/>
    <p:sldId id="322" r:id="rId56"/>
    <p:sldId id="363" r:id="rId57"/>
    <p:sldId id="365" r:id="rId58"/>
    <p:sldId id="367" r:id="rId59"/>
    <p:sldId id="368" r:id="rId60"/>
    <p:sldId id="369" r:id="rId61"/>
    <p:sldId id="370" r:id="rId62"/>
    <p:sldId id="371" r:id="rId63"/>
    <p:sldId id="373" r:id="rId64"/>
    <p:sldId id="366" r:id="rId65"/>
    <p:sldId id="374" r:id="rId66"/>
    <p:sldId id="377" r:id="rId67"/>
    <p:sldId id="375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40" d="100"/>
          <a:sy n="140" d="100"/>
        </p:scale>
        <p:origin x="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omasz\AppData\Local\Temp\BADANIE%20OPINII%20ZESP&#211;&#321;%20W%20MZ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tomasz\AppData\Local\Temp\BADANIE%20OPINII%20ZESP&#211;&#321;%20W%20MZ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plich\Desktop\BADANIE%20OPINII%20ZESP&#211;&#321;%20W%20MZ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C:\Users\plich\Desktop\BADANIE%20OPINII%20ZESP&#211;&#321;%20W%20MZ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MZ.xlsx]ODP!PivotTable10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UCZESTNICY ANKIETY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ODP!$B$2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A1F-468B-86E2-1054D5DE1B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A1F-468B-86E2-1054D5DE1B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A1F-468B-86E2-1054D5DE1B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A1F-468B-86E2-1054D5DE1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ODP!$A$3:$A$7</c:f>
              <c:strCache>
                <c:ptCount val="4"/>
                <c:pt idx="0">
                  <c:v>REZYDENT</c:v>
                </c:pt>
                <c:pt idx="1">
                  <c:v>SPECJALISTA</c:v>
                </c:pt>
                <c:pt idx="2">
                  <c:v>STAŻYSTA</c:v>
                </c:pt>
                <c:pt idx="3">
                  <c:v>STUDENT</c:v>
                </c:pt>
              </c:strCache>
            </c:strRef>
          </c:cat>
          <c:val>
            <c:numRef>
              <c:f>ODP!$B$3:$B$7</c:f>
              <c:numCache>
                <c:formatCode>General</c:formatCode>
                <c:ptCount val="4"/>
                <c:pt idx="0">
                  <c:v>912</c:v>
                </c:pt>
                <c:pt idx="1">
                  <c:v>272</c:v>
                </c:pt>
                <c:pt idx="2">
                  <c:v>395</c:v>
                </c:pt>
                <c:pt idx="3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1F-468B-86E2-1054D5DE1B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MZ.xlsx]23!PivotTable24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'23'!$B$3:$B$4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0-944A-9842-C27FE00EA6B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80-944A-9842-C27FE00EA6BA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80-944A-9842-C27FE00EA6B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80-944A-9842-C27FE00EA6BA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80-944A-9842-C27FE00EA6BA}"/>
              </c:ext>
            </c:extLst>
          </c:dPt>
          <c:dLbls>
            <c:dLbl>
              <c:idx val="3"/>
              <c:layout>
                <c:manualLayout>
                  <c:x val="-0.12115600176178259"/>
                  <c:y val="2.20567593248560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80-944A-9842-C27FE00EA6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'23'!$B$5:$B$10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86</c:v>
                </c:pt>
                <c:pt idx="3">
                  <c:v>167</c:v>
                </c:pt>
                <c:pt idx="4">
                  <c:v>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80-944A-9842-C27FE00EA6BA}"/>
            </c:ext>
          </c:extLst>
        </c:ser>
        <c:ser>
          <c:idx val="1"/>
          <c:order val="1"/>
          <c:tx>
            <c:strRef>
              <c:f>'23'!$C$3:$C$4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680-944A-9842-C27FE00EA6B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680-944A-9842-C27FE00EA6B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680-944A-9842-C27FE00EA6B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680-944A-9842-C27FE00EA6B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680-944A-9842-C27FE00EA6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'23'!$C$5:$C$10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30</c:v>
                </c:pt>
                <c:pt idx="3">
                  <c:v>52</c:v>
                </c:pt>
                <c:pt idx="4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680-944A-9842-C27FE00EA6BA}"/>
            </c:ext>
          </c:extLst>
        </c:ser>
        <c:ser>
          <c:idx val="2"/>
          <c:order val="2"/>
          <c:tx>
            <c:strRef>
              <c:f>'23'!$D$3:$D$4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680-944A-9842-C27FE00EA6B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680-944A-9842-C27FE00EA6B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680-944A-9842-C27FE00EA6B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680-944A-9842-C27FE00EA6B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680-944A-9842-C27FE00EA6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'23'!$D$5:$D$10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27</c:v>
                </c:pt>
                <c:pt idx="3">
                  <c:v>85</c:v>
                </c:pt>
                <c:pt idx="4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680-944A-9842-C27FE00EA6BA}"/>
            </c:ext>
          </c:extLst>
        </c:ser>
        <c:ser>
          <c:idx val="3"/>
          <c:order val="3"/>
          <c:tx>
            <c:strRef>
              <c:f>'23'!$E$3:$E$4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8680-944A-9842-C27FE00EA6B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680-944A-9842-C27FE00EA6B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680-944A-9842-C27FE00EA6B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8680-944A-9842-C27FE00EA6B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8680-944A-9842-C27FE00EA6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'23'!$A$5:$A$10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'23'!$E$5:$E$10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26</c:v>
                </c:pt>
                <c:pt idx="3">
                  <c:v>69</c:v>
                </c:pt>
                <c:pt idx="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8680-944A-9842-C27FE00EA6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MZ.xlsx]25!PivotTable24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'25'!$B$3:$B$4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3-AF47-968A-392A4D41542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3-AF47-968A-392A4D4154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93-AF47-968A-392A4D4154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3-AF47-968A-392A4D4154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93-AF47-968A-392A4D415420}"/>
              </c:ext>
            </c:extLst>
          </c:dPt>
          <c:dLbls>
            <c:dLbl>
              <c:idx val="0"/>
              <c:layout>
                <c:manualLayout>
                  <c:x val="-4.4932203449208896E-3"/>
                  <c:y val="-1.77145205876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3-AF47-968A-392A4D4154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'25'!$A$5:$A$7</c:f>
              <c:strCache>
                <c:ptCount val="2"/>
                <c:pt idx="0">
                  <c:v>nie powinno się tworzyć listy podręczników lub wytycznych z których przeprowadzany jest egzamin</c:v>
                </c:pt>
                <c:pt idx="1">
                  <c:v>ściśle okreslony - pytania tylko z pozycji wymienionych w ogłoszeniu na stronie CEM</c:v>
                </c:pt>
              </c:strCache>
            </c:strRef>
          </c:cat>
          <c:val>
            <c:numRef>
              <c:f>'25'!$B$5:$B$7</c:f>
              <c:numCache>
                <c:formatCode>General</c:formatCode>
                <c:ptCount val="2"/>
                <c:pt idx="0">
                  <c:v>20</c:v>
                </c:pt>
                <c:pt idx="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93-AF47-968A-392A4D415420}"/>
            </c:ext>
          </c:extLst>
        </c:ser>
        <c:ser>
          <c:idx val="1"/>
          <c:order val="1"/>
          <c:tx>
            <c:strRef>
              <c:f>'25'!$C$3:$C$4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793-AF47-968A-392A4D4154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793-AF47-968A-392A4D4154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793-AF47-968A-392A4D4154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793-AF47-968A-392A4D4154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793-AF47-968A-392A4D4154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'25'!$A$5:$A$7</c:f>
              <c:strCache>
                <c:ptCount val="2"/>
                <c:pt idx="0">
                  <c:v>nie powinno się tworzyć listy podręczników lub wytycznych z których przeprowadzany jest egzamin</c:v>
                </c:pt>
                <c:pt idx="1">
                  <c:v>ściśle okreslony - pytania tylko z pozycji wymienionych w ogłoszeniu na stronie CEM</c:v>
                </c:pt>
              </c:strCache>
            </c:strRef>
          </c:cat>
          <c:val>
            <c:numRef>
              <c:f>'25'!$C$5:$C$7</c:f>
              <c:numCache>
                <c:formatCode>General</c:formatCode>
                <c:ptCount val="2"/>
                <c:pt idx="0">
                  <c:v>25</c:v>
                </c:pt>
                <c:pt idx="1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793-AF47-968A-392A4D4154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83331392284521"/>
          <c:y val="6.0604590929434328E-2"/>
          <c:w val="0.4004078098414966"/>
          <c:h val="0.913910288154081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MZ.xlsx]16!PivotTable24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'16'!$B$3:$B$4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6-684F-9281-52A7D1C83385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6-684F-9281-52A7D1C8338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6-684F-9281-52A7D1C833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F6-684F-9281-52A7D1C8338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F6-684F-9281-52A7D1C83385}"/>
              </c:ext>
            </c:extLst>
          </c:dPt>
          <c:dLbls>
            <c:dLbl>
              <c:idx val="0"/>
              <c:layout>
                <c:manualLayout>
                  <c:x val="-1.5418782539000269E-2"/>
                  <c:y val="7.627880625011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6-684F-9281-52A7D1C833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'16'!$A$5:$A$8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'16'!$B$5:$B$8</c:f>
              <c:numCache>
                <c:formatCode>General</c:formatCode>
                <c:ptCount val="3"/>
                <c:pt idx="0">
                  <c:v>22</c:v>
                </c:pt>
                <c:pt idx="1">
                  <c:v>69</c:v>
                </c:pt>
                <c:pt idx="2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F6-684F-9281-52A7D1C83385}"/>
            </c:ext>
          </c:extLst>
        </c:ser>
        <c:ser>
          <c:idx val="1"/>
          <c:order val="1"/>
          <c:tx>
            <c:strRef>
              <c:f>'16'!$C$3:$C$4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4F6-684F-9281-52A7D1C833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4F6-684F-9281-52A7D1C8338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4F6-684F-9281-52A7D1C833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4F6-684F-9281-52A7D1C8338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4F6-684F-9281-52A7D1C833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'16'!$A$5:$A$8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'16'!$C$5:$C$8</c:f>
              <c:numCache>
                <c:formatCode>General</c:formatCode>
                <c:ptCount val="3"/>
                <c:pt idx="0">
                  <c:v>12</c:v>
                </c:pt>
                <c:pt idx="1">
                  <c:v>22</c:v>
                </c:pt>
                <c:pt idx="2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4F6-684F-9281-52A7D1C833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MZ.xlsx]17!PivotTable24</c:name>
    <c:fmtId val="-1"/>
  </c:pivotSource>
  <c:chart>
    <c:autoTitleDeleted val="1"/>
    <c:pivotFmts>
      <c:pivotFmt>
        <c:idx val="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3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49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'17'!$B$3:$B$4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F-E241-96AE-9B7AC26E5A3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DF-E241-96AE-9B7AC26E5A3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DF-E241-96AE-9B7AC26E5A3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DF-E241-96AE-9B7AC26E5A3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DF-E241-96AE-9B7AC26E5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'17'!$A$5:$A$8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'17'!$B$5:$B$8</c:f>
              <c:numCache>
                <c:formatCode>General</c:formatCode>
                <c:ptCount val="3"/>
                <c:pt idx="0">
                  <c:v>68</c:v>
                </c:pt>
                <c:pt idx="1">
                  <c:v>83</c:v>
                </c:pt>
                <c:pt idx="2">
                  <c:v>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DDF-E241-96AE-9B7AC26E5A31}"/>
            </c:ext>
          </c:extLst>
        </c:ser>
        <c:ser>
          <c:idx val="1"/>
          <c:order val="1"/>
          <c:tx>
            <c:strRef>
              <c:f>'17'!$C$3:$C$4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DDF-E241-96AE-9B7AC26E5A3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DDF-E241-96AE-9B7AC26E5A3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DDF-E241-96AE-9B7AC26E5A3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DDF-E241-96AE-9B7AC26E5A3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DDF-E241-96AE-9B7AC26E5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'17'!$A$5:$A$8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'17'!$C$5:$C$8</c:f>
              <c:numCache>
                <c:formatCode>General</c:formatCode>
                <c:ptCount val="3"/>
                <c:pt idx="0">
                  <c:v>23</c:v>
                </c:pt>
                <c:pt idx="1">
                  <c:v>27</c:v>
                </c:pt>
                <c:pt idx="2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DDF-E241-96AE-9B7AC26E5A31}"/>
            </c:ext>
          </c:extLst>
        </c:ser>
        <c:ser>
          <c:idx val="2"/>
          <c:order val="2"/>
          <c:tx>
            <c:strRef>
              <c:f>'17'!$D$3:$D$4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DDF-E241-96AE-9B7AC26E5A3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DDF-E241-96AE-9B7AC26E5A3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DDF-E241-96AE-9B7AC26E5A3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DDF-E241-96AE-9B7AC26E5A3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DDF-E241-96AE-9B7AC26E5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'17'!$A$5:$A$8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'17'!$D$5:$D$8</c:f>
              <c:numCache>
                <c:formatCode>General</c:formatCode>
                <c:ptCount val="3"/>
                <c:pt idx="0">
                  <c:v>36</c:v>
                </c:pt>
                <c:pt idx="1">
                  <c:v>85</c:v>
                </c:pt>
                <c:pt idx="2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DDF-E241-96AE-9B7AC26E5A31}"/>
            </c:ext>
          </c:extLst>
        </c:ser>
        <c:ser>
          <c:idx val="3"/>
          <c:order val="3"/>
          <c:tx>
            <c:strRef>
              <c:f>'17'!$E$3:$E$4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8DDF-E241-96AE-9B7AC26E5A3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DDF-E241-96AE-9B7AC26E5A3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DDF-E241-96AE-9B7AC26E5A3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8DDF-E241-96AE-9B7AC26E5A3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8DDF-E241-96AE-9B7AC26E5A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'17'!$A$5:$A$8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'17'!$E$5:$E$8</c:f>
              <c:numCache>
                <c:formatCode>General</c:formatCode>
                <c:ptCount val="3"/>
                <c:pt idx="0">
                  <c:v>25</c:v>
                </c:pt>
                <c:pt idx="1">
                  <c:v>64</c:v>
                </c:pt>
                <c:pt idx="2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8DDF-E241-96AE-9B7AC26E5A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MZ.xlsx]35!PivotTable24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'35'!$B$3:$B$4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A-BB4E-A382-8F12C8DD92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FA-BB4E-A382-8F12C8DD92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FA-BB4E-A382-8F12C8DD92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FA-BB4E-A382-8F12C8DD92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FA-BB4E-A382-8F12C8DD92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'35'!$A$5:$A$10</c:f>
              <c:strCache>
                <c:ptCount val="5"/>
                <c:pt idx="0">
                  <c:v>CEM</c:v>
                </c:pt>
                <c:pt idx="1">
                  <c:v>CMKP</c:v>
                </c:pt>
                <c:pt idx="2">
                  <c:v>MZ</c:v>
                </c:pt>
                <c:pt idx="3">
                  <c:v>NIL</c:v>
                </c:pt>
                <c:pt idx="4">
                  <c:v>Właściwa dla miejsca pracy OIL</c:v>
                </c:pt>
              </c:strCache>
            </c:strRef>
          </c:cat>
          <c:val>
            <c:numRef>
              <c:f>'35'!$B$5:$B$10</c:f>
              <c:numCache>
                <c:formatCode>General</c:formatCode>
                <c:ptCount val="5"/>
                <c:pt idx="0">
                  <c:v>39</c:v>
                </c:pt>
                <c:pt idx="1">
                  <c:v>236</c:v>
                </c:pt>
                <c:pt idx="2">
                  <c:v>21</c:v>
                </c:pt>
                <c:pt idx="3">
                  <c:v>42</c:v>
                </c:pt>
                <c:pt idx="4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FA-BB4E-A382-8F12C8DD9215}"/>
            </c:ext>
          </c:extLst>
        </c:ser>
        <c:ser>
          <c:idx val="1"/>
          <c:order val="1"/>
          <c:tx>
            <c:strRef>
              <c:f>'35'!$C$3:$C$4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1FA-BB4E-A382-8F12C8DD92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1FA-BB4E-A382-8F12C8DD92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1FA-BB4E-A382-8F12C8DD92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E1FA-BB4E-A382-8F12C8DD921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E1FA-BB4E-A382-8F12C8DD92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'35'!$A$5:$A$10</c:f>
              <c:strCache>
                <c:ptCount val="5"/>
                <c:pt idx="0">
                  <c:v>CEM</c:v>
                </c:pt>
                <c:pt idx="1">
                  <c:v>CMKP</c:v>
                </c:pt>
                <c:pt idx="2">
                  <c:v>MZ</c:v>
                </c:pt>
                <c:pt idx="3">
                  <c:v>NIL</c:v>
                </c:pt>
                <c:pt idx="4">
                  <c:v>Właściwa dla miejsca pracy OIL</c:v>
                </c:pt>
              </c:strCache>
            </c:strRef>
          </c:cat>
          <c:val>
            <c:numRef>
              <c:f>'35'!$C$5:$C$10</c:f>
              <c:numCache>
                <c:formatCode>General</c:formatCode>
                <c:ptCount val="5"/>
                <c:pt idx="0">
                  <c:v>18</c:v>
                </c:pt>
                <c:pt idx="1">
                  <c:v>61</c:v>
                </c:pt>
                <c:pt idx="2">
                  <c:v>10</c:v>
                </c:pt>
                <c:pt idx="3">
                  <c:v>12</c:v>
                </c:pt>
                <c:pt idx="4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1FA-BB4E-A382-8F12C8DD92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64256304353336"/>
          <c:y val="0.2725843190379838"/>
          <c:w val="0.26293153583130663"/>
          <c:h val="0.47103888388689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MZ.xlsx]33!PivotTable24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'33'!$B$3:$B$4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B443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4A-6247-BE3C-B77077CC79F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A-6247-BE3C-B77077CC79F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A-6247-BE3C-B77077CC79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'33'!$A$5:$A$8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'33'!$B$5:$B$8</c:f>
              <c:numCache>
                <c:formatCode>General</c:formatCode>
                <c:ptCount val="3"/>
                <c:pt idx="0">
                  <c:v>602</c:v>
                </c:pt>
                <c:pt idx="1">
                  <c:v>138</c:v>
                </c:pt>
                <c:pt idx="2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4A-6247-BE3C-B77077CC79F2}"/>
            </c:ext>
          </c:extLst>
        </c:ser>
        <c:ser>
          <c:idx val="1"/>
          <c:order val="1"/>
          <c:tx>
            <c:strRef>
              <c:f>'33'!$C$3:$C$4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E4A-6247-BE3C-B77077CC79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E4A-6247-BE3C-B77077CC79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E4A-6247-BE3C-B77077CC79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'33'!$A$5:$A$8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'33'!$C$5:$C$8</c:f>
              <c:numCache>
                <c:formatCode>General</c:formatCode>
                <c:ptCount val="3"/>
                <c:pt idx="0">
                  <c:v>157</c:v>
                </c:pt>
                <c:pt idx="1">
                  <c:v>47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4A-6247-BE3C-B77077CC79F2}"/>
            </c:ext>
          </c:extLst>
        </c:ser>
        <c:ser>
          <c:idx val="2"/>
          <c:order val="2"/>
          <c:tx>
            <c:strRef>
              <c:f>'33'!$D$3:$D$4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E4A-6247-BE3C-B77077CC79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E4A-6247-BE3C-B77077CC79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E4A-6247-BE3C-B77077CC79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'33'!$A$5:$A$8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'33'!$D$5:$D$8</c:f>
              <c:numCache>
                <c:formatCode>General</c:formatCode>
                <c:ptCount val="3"/>
                <c:pt idx="0">
                  <c:v>244</c:v>
                </c:pt>
                <c:pt idx="1">
                  <c:v>97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E4A-6247-BE3C-B77077CC79F2}"/>
            </c:ext>
          </c:extLst>
        </c:ser>
        <c:ser>
          <c:idx val="3"/>
          <c:order val="3"/>
          <c:tx>
            <c:strRef>
              <c:f>'33'!$E$3:$E$4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2E4A-6247-BE3C-B77077CC79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2E4A-6247-BE3C-B77077CC79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2E4A-6247-BE3C-B77077CC79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'33'!$A$5:$A$8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'33'!$E$5:$E$8</c:f>
              <c:numCache>
                <c:formatCode>General</c:formatCode>
                <c:ptCount val="3"/>
                <c:pt idx="0">
                  <c:v>151</c:v>
                </c:pt>
                <c:pt idx="1">
                  <c:v>68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E4A-6247-BE3C-B77077CC79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88318405378639"/>
          <c:y val="0.28470691866183595"/>
          <c:w val="0.24789052995747787"/>
          <c:h val="0.42776260020311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MZ.xlsx]34!PivotTable24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'34'!$B$3:$B$4</c:f>
              <c:strCache>
                <c:ptCount val="1"/>
                <c:pt idx="0">
                  <c:v>REZYDENT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'34'!$A$5:$A$12</c:f>
              <c:strCache>
                <c:ptCount val="7"/>
                <c:pt idx="0">
                  <c:v>należy wprowadzić obligatoryjne egzaminy sprawdzające (PES) co 10 lat</c:v>
                </c:pt>
                <c:pt idx="1">
                  <c:v>należy wprowadzić obligatoryjne rozliczanie punktów edukacyjnych (200 na 4 lata) pod groźbą powtarzania PES</c:v>
                </c:pt>
                <c:pt idx="2">
                  <c:v>należy wprowadzić obligatoryjne rozliczanie punktów edukacyjnych (200 na 4 lata) pod groźbą utraty specjalizacji</c:v>
                </c:pt>
                <c:pt idx="3">
                  <c:v>należy wprowadzić obligatoryjne rozliczanie punktów edukacyjnych (200 na 4 lata) pod groźbą zawieszenia specjalizacji</c:v>
                </c:pt>
                <c:pt idx="4">
                  <c:v>należy wprowadzić raz na 4 lata obligatoryjny dwudniowy kurs przypominający/aktualizujący wiedzę zakończony egzaminem z przedstawionych treści</c:v>
                </c:pt>
                <c:pt idx="5">
                  <c:v>wystarczy organizować dobrowolne kursy doszkalające</c:v>
                </c:pt>
                <c:pt idx="6">
                  <c:v>wystarczy rozliczać punkty edukacyjne (200 pkt na cztery lata) tak jak obecnie</c:v>
                </c:pt>
              </c:strCache>
            </c:strRef>
          </c:cat>
          <c:val>
            <c:numRef>
              <c:f>'34'!$B$5:$B$12</c:f>
              <c:numCache>
                <c:formatCode>General</c:formatCode>
                <c:ptCount val="7"/>
                <c:pt idx="0">
                  <c:v>60</c:v>
                </c:pt>
                <c:pt idx="1">
                  <c:v>76</c:v>
                </c:pt>
                <c:pt idx="2">
                  <c:v>5</c:v>
                </c:pt>
                <c:pt idx="3">
                  <c:v>112</c:v>
                </c:pt>
                <c:pt idx="4">
                  <c:v>353</c:v>
                </c:pt>
                <c:pt idx="5">
                  <c:v>156</c:v>
                </c:pt>
                <c:pt idx="6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DB-9148-9326-32C79DBF484B}"/>
            </c:ext>
          </c:extLst>
        </c:ser>
        <c:ser>
          <c:idx val="1"/>
          <c:order val="1"/>
          <c:tx>
            <c:strRef>
              <c:f>'34'!$C$3:$C$4</c:f>
              <c:strCache>
                <c:ptCount val="1"/>
                <c:pt idx="0">
                  <c:v>SPECJALISTA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'34'!$A$5:$A$12</c:f>
              <c:strCache>
                <c:ptCount val="7"/>
                <c:pt idx="0">
                  <c:v>należy wprowadzić obligatoryjne egzaminy sprawdzające (PES) co 10 lat</c:v>
                </c:pt>
                <c:pt idx="1">
                  <c:v>należy wprowadzić obligatoryjne rozliczanie punktów edukacyjnych (200 na 4 lata) pod groźbą powtarzania PES</c:v>
                </c:pt>
                <c:pt idx="2">
                  <c:v>należy wprowadzić obligatoryjne rozliczanie punktów edukacyjnych (200 na 4 lata) pod groźbą utraty specjalizacji</c:v>
                </c:pt>
                <c:pt idx="3">
                  <c:v>należy wprowadzić obligatoryjne rozliczanie punktów edukacyjnych (200 na 4 lata) pod groźbą zawieszenia specjalizacji</c:v>
                </c:pt>
                <c:pt idx="4">
                  <c:v>należy wprowadzić raz na 4 lata obligatoryjny dwudniowy kurs przypominający/aktualizujący wiedzę zakończony egzaminem z przedstawionych treści</c:v>
                </c:pt>
                <c:pt idx="5">
                  <c:v>wystarczy organizować dobrowolne kursy doszkalające</c:v>
                </c:pt>
                <c:pt idx="6">
                  <c:v>wystarczy rozliczać punkty edukacyjne (200 pkt na cztery lata) tak jak obecnie</c:v>
                </c:pt>
              </c:strCache>
            </c:strRef>
          </c:cat>
          <c:val>
            <c:numRef>
              <c:f>'34'!$C$5:$C$12</c:f>
              <c:numCache>
                <c:formatCode>General</c:formatCode>
                <c:ptCount val="7"/>
                <c:pt idx="0">
                  <c:v>13</c:v>
                </c:pt>
                <c:pt idx="1">
                  <c:v>17</c:v>
                </c:pt>
                <c:pt idx="2">
                  <c:v>4</c:v>
                </c:pt>
                <c:pt idx="3">
                  <c:v>22</c:v>
                </c:pt>
                <c:pt idx="4">
                  <c:v>109</c:v>
                </c:pt>
                <c:pt idx="5">
                  <c:v>67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B-9148-9326-32C79DBF4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66799568"/>
        <c:axId val="565319296"/>
      </c:barChart>
      <c:catAx>
        <c:axId val="56679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5319296"/>
        <c:crosses val="autoZero"/>
        <c:auto val="1"/>
        <c:lblAlgn val="ctr"/>
        <c:lblOffset val="100"/>
        <c:noMultiLvlLbl val="0"/>
      </c:catAx>
      <c:valAx>
        <c:axId val="5653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6799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MZ.xlsx]30!PivotTable24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'30'!$B$3:$B$4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9A-F744-82AF-6C0F9312FAA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9A-F744-82AF-6C0F9312FAA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9A-F744-82AF-6C0F9312FAA3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9A-F744-82AF-6C0F9312FAA3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9A-F744-82AF-6C0F9312FA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'30'!$A$5:$A$10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'30'!$B$5:$B$10</c:f>
              <c:numCache>
                <c:formatCode>General</c:formatCode>
                <c:ptCount val="5"/>
                <c:pt idx="0">
                  <c:v>355</c:v>
                </c:pt>
                <c:pt idx="1">
                  <c:v>187</c:v>
                </c:pt>
                <c:pt idx="2">
                  <c:v>127</c:v>
                </c:pt>
                <c:pt idx="3">
                  <c:v>148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9A-F744-82AF-6C0F9312FAA3}"/>
            </c:ext>
          </c:extLst>
        </c:ser>
        <c:ser>
          <c:idx val="1"/>
          <c:order val="1"/>
          <c:tx>
            <c:strRef>
              <c:f>'30'!$C$3:$C$4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C9A-F744-82AF-6C0F9312FA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C9A-F744-82AF-6C0F9312FA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C9A-F744-82AF-6C0F9312FA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C9A-F744-82AF-6C0F9312FA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5C9A-F744-82AF-6C0F9312FA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'30'!$A$5:$A$10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'30'!$C$5:$C$10</c:f>
              <c:numCache>
                <c:formatCode>General</c:formatCode>
                <c:ptCount val="5"/>
                <c:pt idx="0">
                  <c:v>117</c:v>
                </c:pt>
                <c:pt idx="1">
                  <c:v>37</c:v>
                </c:pt>
                <c:pt idx="2">
                  <c:v>47</c:v>
                </c:pt>
                <c:pt idx="3">
                  <c:v>28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C9A-F744-82AF-6C0F9312FAA3}"/>
            </c:ext>
          </c:extLst>
        </c:ser>
        <c:ser>
          <c:idx val="2"/>
          <c:order val="2"/>
          <c:tx>
            <c:strRef>
              <c:f>'30'!$D$3:$D$4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C9A-F744-82AF-6C0F9312FA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C9A-F744-82AF-6C0F9312FA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C9A-F744-82AF-6C0F9312FA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C9A-F744-82AF-6C0F9312FA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C9A-F744-82AF-6C0F9312FA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'30'!$A$5:$A$10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'30'!$D$5:$D$10</c:f>
              <c:numCache>
                <c:formatCode>General</c:formatCode>
                <c:ptCount val="5"/>
                <c:pt idx="0">
                  <c:v>141</c:v>
                </c:pt>
                <c:pt idx="1">
                  <c:v>95</c:v>
                </c:pt>
                <c:pt idx="2">
                  <c:v>80</c:v>
                </c:pt>
                <c:pt idx="3">
                  <c:v>54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C9A-F744-82AF-6C0F9312FAA3}"/>
            </c:ext>
          </c:extLst>
        </c:ser>
        <c:ser>
          <c:idx val="3"/>
          <c:order val="3"/>
          <c:tx>
            <c:strRef>
              <c:f>'30'!$E$3:$E$4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5C9A-F744-82AF-6C0F9312FA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5C9A-F744-82AF-6C0F9312FA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5C9A-F744-82AF-6C0F9312FA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5C9A-F744-82AF-6C0F9312FA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5C9A-F744-82AF-6C0F9312FA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'30'!$A$5:$A$10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'30'!$E$5:$E$10</c:f>
              <c:numCache>
                <c:formatCode>General</c:formatCode>
                <c:ptCount val="5"/>
                <c:pt idx="0">
                  <c:v>77</c:v>
                </c:pt>
                <c:pt idx="1">
                  <c:v>57</c:v>
                </c:pt>
                <c:pt idx="2">
                  <c:v>65</c:v>
                </c:pt>
                <c:pt idx="3">
                  <c:v>59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5C9A-F744-82AF-6C0F9312FA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MZ.xlsx]31!PivotTable24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'31'!$B$3:$B$4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26-7845-B2F0-B168B256CDE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6-7845-B2F0-B168B256CDE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C26-7845-B2F0-B168B256CDE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C26-7845-B2F0-B168B256CDEE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C26-7845-B2F0-B168B256C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'31'!$A$5:$A$10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'31'!$B$5:$B$10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20</c:v>
                </c:pt>
                <c:pt idx="3">
                  <c:v>83</c:v>
                </c:pt>
                <c:pt idx="4">
                  <c:v>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C26-7845-B2F0-B168B256CDEE}"/>
            </c:ext>
          </c:extLst>
        </c:ser>
        <c:ser>
          <c:idx val="1"/>
          <c:order val="1"/>
          <c:tx>
            <c:strRef>
              <c:f>'31'!$C$3:$C$4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C26-7845-B2F0-B168B256CD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C26-7845-B2F0-B168B256CD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C26-7845-B2F0-B168B256CD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C26-7845-B2F0-B168B256CD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C26-7845-B2F0-B168B256C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'31'!$A$5:$A$10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'31'!$C$5:$C$10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20</c:v>
                </c:pt>
                <c:pt idx="4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3C26-7845-B2F0-B168B256CDEE}"/>
            </c:ext>
          </c:extLst>
        </c:ser>
        <c:ser>
          <c:idx val="2"/>
          <c:order val="2"/>
          <c:tx>
            <c:strRef>
              <c:f>'31'!$D$3:$D$4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C26-7845-B2F0-B168B256CD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C26-7845-B2F0-B168B256CD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C26-7845-B2F0-B168B256CD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C26-7845-B2F0-B168B256CD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C26-7845-B2F0-B168B256C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'31'!$A$5:$A$10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'31'!$D$5:$D$10</c:f>
              <c:numCache>
                <c:formatCode>General</c:formatCode>
                <c:ptCount val="5"/>
                <c:pt idx="1">
                  <c:v>1</c:v>
                </c:pt>
                <c:pt idx="2">
                  <c:v>9</c:v>
                </c:pt>
                <c:pt idx="3">
                  <c:v>55</c:v>
                </c:pt>
                <c:pt idx="4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C26-7845-B2F0-B168B256CDEE}"/>
            </c:ext>
          </c:extLst>
        </c:ser>
        <c:ser>
          <c:idx val="3"/>
          <c:order val="3"/>
          <c:tx>
            <c:strRef>
              <c:f>'31'!$E$3:$E$4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3C26-7845-B2F0-B168B256CD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3C26-7845-B2F0-B168B256CD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3C26-7845-B2F0-B168B256CD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3C26-7845-B2F0-B168B256CD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3C26-7845-B2F0-B168B256C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'31'!$A$5:$A$10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'31'!$E$5:$E$10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13</c:v>
                </c:pt>
                <c:pt idx="3">
                  <c:v>60</c:v>
                </c:pt>
                <c:pt idx="4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3C26-7845-B2F0-B168B256CD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65535219453773"/>
          <c:y val="0.22592554255943142"/>
          <c:w val="0.15504496958271799"/>
          <c:h val="0.43283604934082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MZ.xlsx]29)!PivotTable24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'29)'!$B$3:$B$4</c:f>
              <c:strCache>
                <c:ptCount val="1"/>
                <c:pt idx="0">
                  <c:v>REZYDENT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C4-0E4C-87C1-25EF9059CA24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C4-0E4C-87C1-25EF9059CA2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C4-0E4C-87C1-25EF9059CA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'29)'!$A$5:$A$8</c:f>
              <c:strCache>
                <c:ptCount val="3"/>
                <c:pt idx="0">
                  <c:v>NIE</c:v>
                </c:pt>
                <c:pt idx="1">
                  <c:v>Nigdy nie byłam/byłem w trakcie szkolenia specjalizacyjnego</c:v>
                </c:pt>
                <c:pt idx="2">
                  <c:v>TAK</c:v>
                </c:pt>
              </c:strCache>
            </c:strRef>
          </c:cat>
          <c:val>
            <c:numRef>
              <c:f>'29)'!$B$5:$B$8</c:f>
              <c:numCache>
                <c:formatCode>General</c:formatCode>
                <c:ptCount val="3"/>
                <c:pt idx="0">
                  <c:v>652</c:v>
                </c:pt>
                <c:pt idx="1">
                  <c:v>82</c:v>
                </c:pt>
                <c:pt idx="2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C4-0E4C-87C1-25EF9059CA24}"/>
            </c:ext>
          </c:extLst>
        </c:ser>
        <c:ser>
          <c:idx val="1"/>
          <c:order val="1"/>
          <c:tx>
            <c:strRef>
              <c:f>'29)'!$C$3:$C$4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DC4-0E4C-87C1-25EF9059CA2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DC4-0E4C-87C1-25EF9059CA2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DC4-0E4C-87C1-25EF9059CA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'29)'!$A$5:$A$8</c:f>
              <c:strCache>
                <c:ptCount val="3"/>
                <c:pt idx="0">
                  <c:v>NIE</c:v>
                </c:pt>
                <c:pt idx="1">
                  <c:v>Nigdy nie byłam/byłem w trakcie szkolenia specjalizacyjnego</c:v>
                </c:pt>
                <c:pt idx="2">
                  <c:v>TAK</c:v>
                </c:pt>
              </c:strCache>
            </c:strRef>
          </c:cat>
          <c:val>
            <c:numRef>
              <c:f>'29)'!$C$5:$C$8</c:f>
              <c:numCache>
                <c:formatCode>General</c:formatCode>
                <c:ptCount val="3"/>
                <c:pt idx="0">
                  <c:v>187</c:v>
                </c:pt>
                <c:pt idx="1">
                  <c:v>14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C4-0E4C-87C1-25EF9059CA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MZ.xlsx]staż w obecnej formie!PivotTable24</c:name>
    <c:fmtId val="12"/>
  </c:pivotSource>
  <c:chart>
    <c:autoTitleDeleted val="1"/>
    <c:pivotFmts>
      <c:pivotFmt>
        <c:idx val="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'staż w obecnej formie'!$B$3:$B$4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AB-447E-B91E-B46246308CE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AB-447E-B91E-B46246308CEF}"/>
              </c:ext>
            </c:extLst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AB-447E-B91E-B46246308CEF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AB-447E-B91E-B46246308CEF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AB-447E-B91E-B46246308CEF}"/>
              </c:ext>
            </c:extLst>
          </c:dPt>
          <c:dLbls>
            <c:dLbl>
              <c:idx val="4"/>
              <c:layout>
                <c:manualLayout>
                  <c:x val="1.3343257443082311E-2"/>
                  <c:y val="9.84941206793576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AB-447E-B91E-B46246308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'staż w obecnej formie'!$A$5:$A$10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'staż w obecnej formie'!$B$5:$B$10</c:f>
              <c:numCache>
                <c:formatCode>General</c:formatCode>
                <c:ptCount val="5"/>
                <c:pt idx="0">
                  <c:v>101</c:v>
                </c:pt>
                <c:pt idx="1">
                  <c:v>293</c:v>
                </c:pt>
                <c:pt idx="2">
                  <c:v>301</c:v>
                </c:pt>
                <c:pt idx="3">
                  <c:v>188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AB-447E-B91E-B46246308CEF}"/>
            </c:ext>
          </c:extLst>
        </c:ser>
        <c:ser>
          <c:idx val="1"/>
          <c:order val="1"/>
          <c:tx>
            <c:strRef>
              <c:f>'staż w obecnej formie'!$C$3:$C$4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8AB-447E-B91E-B46246308CE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8AB-447E-B91E-B46246308CE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8AB-447E-B91E-B46246308CE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8AB-447E-B91E-B46246308CE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8AB-447E-B91E-B46246308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'staż w obecnej formie'!$A$5:$A$10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'staż w obecnej formie'!$C$5:$C$10</c:f>
              <c:numCache>
                <c:formatCode>General</c:formatCode>
                <c:ptCount val="5"/>
                <c:pt idx="0">
                  <c:v>30</c:v>
                </c:pt>
                <c:pt idx="1">
                  <c:v>70</c:v>
                </c:pt>
                <c:pt idx="2">
                  <c:v>105</c:v>
                </c:pt>
                <c:pt idx="3">
                  <c:v>56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8AB-447E-B91E-B46246308CEF}"/>
            </c:ext>
          </c:extLst>
        </c:ser>
        <c:ser>
          <c:idx val="2"/>
          <c:order val="2"/>
          <c:tx>
            <c:strRef>
              <c:f>'staż w obecnej formie'!$D$3:$D$4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8AB-447E-B91E-B46246308CE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8AB-447E-B91E-B46246308CE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AB-447E-B91E-B46246308CE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8AB-447E-B91E-B46246308CE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8AB-447E-B91E-B46246308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'staż w obecnej formie'!$A$5:$A$10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'staż w obecnej formie'!$D$5:$D$10</c:f>
              <c:numCache>
                <c:formatCode>General</c:formatCode>
                <c:ptCount val="5"/>
                <c:pt idx="0">
                  <c:v>50</c:v>
                </c:pt>
                <c:pt idx="1">
                  <c:v>115</c:v>
                </c:pt>
                <c:pt idx="2">
                  <c:v>145</c:v>
                </c:pt>
                <c:pt idx="3">
                  <c:v>80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8AB-447E-B91E-B46246308CEF}"/>
            </c:ext>
          </c:extLst>
        </c:ser>
        <c:ser>
          <c:idx val="3"/>
          <c:order val="3"/>
          <c:tx>
            <c:strRef>
              <c:f>'staż w obecnej formie'!$E$3:$E$4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C8AB-447E-B91E-B46246308CE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C8AB-447E-B91E-B46246308CE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C8AB-447E-B91E-B46246308CE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C8AB-447E-B91E-B46246308CEF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C8AB-447E-B91E-B46246308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'staż w obecnej formie'!$A$5:$A$10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'staż w obecnej formie'!$E$5:$E$10</c:f>
              <c:numCache>
                <c:formatCode>General</c:formatCode>
                <c:ptCount val="5"/>
                <c:pt idx="0">
                  <c:v>22</c:v>
                </c:pt>
                <c:pt idx="1">
                  <c:v>76</c:v>
                </c:pt>
                <c:pt idx="2">
                  <c:v>119</c:v>
                </c:pt>
                <c:pt idx="3">
                  <c:v>53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C8AB-447E-B91E-B46246308C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52070204785984"/>
          <c:y val="0.32680675039003604"/>
          <c:w val="0.20785279208520399"/>
          <c:h val="0.43706764313518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MZ.xlsx]28!PivotTable24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'28'!$B$3:$B$4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F8-8F4D-8A3A-1091ED2CE7BA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F8-8F4D-8A3A-1091ED2CE7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F8-8F4D-8A3A-1091ED2CE7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F8-8F4D-8A3A-1091ED2CE7BA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8F8-8F4D-8A3A-1091ED2CE7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8F8-8F4D-8A3A-1091ED2CE7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8F8-8F4D-8A3A-1091ED2CE7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8F8-8F4D-8A3A-1091ED2CE7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8F8-8F4D-8A3A-1091ED2CE7B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8F8-8F4D-8A3A-1091ED2CE7B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8F8-8F4D-8A3A-1091ED2CE7B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8F8-8F4D-8A3A-1091ED2CE7B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8F8-8F4D-8A3A-1091ED2CE7B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8F8-8F4D-8A3A-1091ED2CE7B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8F8-8F4D-8A3A-1091ED2CE7B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8F8-8F4D-8A3A-1091ED2CE7B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8F8-8F4D-8A3A-1091ED2CE7BA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8F8-8F4D-8A3A-1091ED2CE7BA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8F8-8F4D-8A3A-1091ED2CE7BA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8F8-8F4D-8A3A-1091ED2CE7BA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8F8-8F4D-8A3A-1091ED2CE7BA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8F8-8F4D-8A3A-1091ED2CE7BA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8F8-8F4D-8A3A-1091ED2CE7BA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8F8-8F4D-8A3A-1091ED2CE7BA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8F8-8F4D-8A3A-1091ED2CE7BA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68F8-8F4D-8A3A-1091ED2CE7BA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68F8-8F4D-8A3A-1091ED2CE7BA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68F8-8F4D-8A3A-1091ED2CE7BA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68F8-8F4D-8A3A-1091ED2CE7BA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68F8-8F4D-8A3A-1091ED2CE7BA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68F8-8F4D-8A3A-1091ED2CE7BA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68F8-8F4D-8A3A-1091ED2CE7BA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68F8-8F4D-8A3A-1091ED2CE7BA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68F8-8F4D-8A3A-1091ED2CE7BA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68F8-8F4D-8A3A-1091ED2CE7BA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68F8-8F4D-8A3A-1091ED2CE7BA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68F8-8F4D-8A3A-1091ED2CE7BA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68F8-8F4D-8A3A-1091ED2CE7BA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68F8-8F4D-8A3A-1091ED2CE7BA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68F8-8F4D-8A3A-1091ED2CE7BA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68F8-8F4D-8A3A-1091ED2CE7BA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68F8-8F4D-8A3A-1091ED2CE7BA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68F8-8F4D-8A3A-1091ED2CE7BA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68F8-8F4D-8A3A-1091ED2CE7BA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68F8-8F4D-8A3A-1091ED2CE7BA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68F8-8F4D-8A3A-1091ED2CE7BA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68F8-8F4D-8A3A-1091ED2CE7BA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68F8-8F4D-8A3A-1091ED2CE7BA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68F8-8F4D-8A3A-1091ED2CE7BA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68F8-8F4D-8A3A-1091ED2CE7BA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68F8-8F4D-8A3A-1091ED2CE7BA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68F8-8F4D-8A3A-1091ED2CE7BA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68F8-8F4D-8A3A-1091ED2CE7BA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68F8-8F4D-8A3A-1091ED2CE7BA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68F8-8F4D-8A3A-1091ED2CE7BA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68F8-8F4D-8A3A-1091ED2CE7BA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68F8-8F4D-8A3A-1091ED2CE7BA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68F8-8F4D-8A3A-1091ED2CE7BA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68F8-8F4D-8A3A-1091ED2CE7BA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68F8-8F4D-8A3A-1091ED2CE7BA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68F8-8F4D-8A3A-1091ED2CE7BA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68F8-8F4D-8A3A-1091ED2CE7BA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68F8-8F4D-8A3A-1091ED2CE7BA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68F8-8F4D-8A3A-1091ED2CE7BA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68F8-8F4D-8A3A-1091ED2CE7BA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68F8-8F4D-8A3A-1091ED2CE7BA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68F8-8F4D-8A3A-1091ED2CE7BA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68F8-8F4D-8A3A-1091ED2CE7BA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68F8-8F4D-8A3A-1091ED2CE7BA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68F8-8F4D-8A3A-1091ED2CE7BA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68F8-8F4D-8A3A-1091ED2CE7BA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68F8-8F4D-8A3A-1091ED2CE7BA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68F8-8F4D-8A3A-1091ED2CE7BA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68F8-8F4D-8A3A-1091ED2CE7BA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68F8-8F4D-8A3A-1091ED2CE7BA}"/>
              </c:ext>
            </c:extLst>
          </c:dPt>
          <c:dPt>
            <c:idx val="75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68F8-8F4D-8A3A-1091ED2CE7BA}"/>
              </c:ext>
            </c:extLst>
          </c:dPt>
          <c:dPt>
            <c:idx val="76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68F8-8F4D-8A3A-1091ED2CE7BA}"/>
              </c:ext>
            </c:extLst>
          </c:dPt>
          <c:dPt>
            <c:idx val="77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68F8-8F4D-8A3A-1091ED2CE7BA}"/>
              </c:ext>
            </c:extLst>
          </c:dPt>
          <c:dPt>
            <c:idx val="7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68F8-8F4D-8A3A-1091ED2CE7BA}"/>
              </c:ext>
            </c:extLst>
          </c:dPt>
          <c:dPt>
            <c:idx val="7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68F8-8F4D-8A3A-1091ED2CE7BA}"/>
              </c:ext>
            </c:extLst>
          </c:dPt>
          <c:dPt>
            <c:idx val="8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68F8-8F4D-8A3A-1091ED2CE7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'28'!$A$5:$A$11</c:f>
              <c:strCache>
                <c:ptCount val="6"/>
                <c:pt idx="0">
                  <c:v>Dyżury całodobowe (24h) i dyżury w dni powszednie (16h 25 min) samodzielne</c:v>
                </c:pt>
                <c:pt idx="1">
                  <c:v>Dyżury całodobowe (24h) i dyżury w dni powszednie (16h 25 min) samodzielne i towarzyszące dla lekarzy, którzy nie mają zgody opiekuna specjalizacji na dyżurowanie samodzielne</c:v>
                </c:pt>
                <c:pt idx="2">
                  <c:v>Dyżury po 5 h (2x5 h lub 10h 5 min przez jeden dzień) zgodnie z programem specjalizacji i dyrektywą unijną dla osób, które nie podpisały tzw. klauzuli opt-out</c:v>
                </c:pt>
                <c:pt idx="3">
                  <c:v>Dyżury przeciętnie 40h w ciągu miesiąca (zróżnicowana ilość godzin w trakcie dyżuru), ale nie przekraczająca dopuszczalnej normy dla osób, które nie podpisały klauzuli opt-out</c:v>
                </c:pt>
                <c:pt idx="4">
                  <c:v>Równoważny czas pracy</c:v>
                </c:pt>
                <c:pt idx="5">
                  <c:v>System zmianowy</c:v>
                </c:pt>
              </c:strCache>
            </c:strRef>
          </c:cat>
          <c:val>
            <c:numRef>
              <c:f>'28'!$B$5:$B$11</c:f>
              <c:numCache>
                <c:formatCode>General</c:formatCode>
                <c:ptCount val="6"/>
                <c:pt idx="0">
                  <c:v>450</c:v>
                </c:pt>
                <c:pt idx="1">
                  <c:v>222</c:v>
                </c:pt>
                <c:pt idx="2">
                  <c:v>66</c:v>
                </c:pt>
                <c:pt idx="3">
                  <c:v>49</c:v>
                </c:pt>
                <c:pt idx="4">
                  <c:v>76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2-68F8-8F4D-8A3A-1091ED2CE7BA}"/>
            </c:ext>
          </c:extLst>
        </c:ser>
        <c:ser>
          <c:idx val="1"/>
          <c:order val="1"/>
          <c:tx>
            <c:strRef>
              <c:f>'28'!$C$3:$C$4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4-68F8-8F4D-8A3A-1091ED2CE7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6-68F8-8F4D-8A3A-1091ED2CE7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8-68F8-8F4D-8A3A-1091ED2CE7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A-68F8-8F4D-8A3A-1091ED2CE7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C-68F8-8F4D-8A3A-1091ED2CE7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E-68F8-8F4D-8A3A-1091ED2CE7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0-68F8-8F4D-8A3A-1091ED2CE7B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2-68F8-8F4D-8A3A-1091ED2CE7B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4-68F8-8F4D-8A3A-1091ED2CE7B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6-68F8-8F4D-8A3A-1091ED2CE7B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8-68F8-8F4D-8A3A-1091ED2CE7B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A-68F8-8F4D-8A3A-1091ED2CE7B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C-68F8-8F4D-8A3A-1091ED2CE7B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E-68F8-8F4D-8A3A-1091ED2CE7B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0-68F8-8F4D-8A3A-1091ED2CE7BA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2-68F8-8F4D-8A3A-1091ED2CE7BA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4-68F8-8F4D-8A3A-1091ED2CE7BA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6-68F8-8F4D-8A3A-1091ED2CE7BA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8-68F8-8F4D-8A3A-1091ED2CE7BA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A-68F8-8F4D-8A3A-1091ED2CE7BA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C-68F8-8F4D-8A3A-1091ED2CE7BA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E-68F8-8F4D-8A3A-1091ED2CE7BA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0-68F8-8F4D-8A3A-1091ED2CE7BA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2-68F8-8F4D-8A3A-1091ED2CE7BA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4-68F8-8F4D-8A3A-1091ED2CE7BA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6-68F8-8F4D-8A3A-1091ED2CE7BA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8-68F8-8F4D-8A3A-1091ED2CE7BA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A-68F8-8F4D-8A3A-1091ED2CE7BA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C-68F8-8F4D-8A3A-1091ED2CE7BA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E-68F8-8F4D-8A3A-1091ED2CE7BA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0-68F8-8F4D-8A3A-1091ED2CE7BA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2-68F8-8F4D-8A3A-1091ED2CE7BA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4-68F8-8F4D-8A3A-1091ED2CE7BA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6-68F8-8F4D-8A3A-1091ED2CE7BA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8-68F8-8F4D-8A3A-1091ED2CE7BA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A-68F8-8F4D-8A3A-1091ED2CE7BA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C-68F8-8F4D-8A3A-1091ED2CE7BA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E-68F8-8F4D-8A3A-1091ED2CE7BA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0-68F8-8F4D-8A3A-1091ED2CE7BA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2-68F8-8F4D-8A3A-1091ED2CE7BA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4-68F8-8F4D-8A3A-1091ED2CE7BA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6-68F8-8F4D-8A3A-1091ED2CE7BA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8-68F8-8F4D-8A3A-1091ED2CE7BA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A-68F8-8F4D-8A3A-1091ED2CE7BA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C-68F8-8F4D-8A3A-1091ED2CE7BA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E-68F8-8F4D-8A3A-1091ED2CE7BA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0-68F8-8F4D-8A3A-1091ED2CE7BA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2-68F8-8F4D-8A3A-1091ED2CE7BA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4-68F8-8F4D-8A3A-1091ED2CE7BA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6-68F8-8F4D-8A3A-1091ED2CE7BA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8-68F8-8F4D-8A3A-1091ED2CE7BA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A-68F8-8F4D-8A3A-1091ED2CE7BA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C-68F8-8F4D-8A3A-1091ED2CE7BA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E-68F8-8F4D-8A3A-1091ED2CE7BA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0-68F8-8F4D-8A3A-1091ED2CE7BA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2-68F8-8F4D-8A3A-1091ED2CE7BA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4-68F8-8F4D-8A3A-1091ED2CE7BA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6-68F8-8F4D-8A3A-1091ED2CE7BA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8-68F8-8F4D-8A3A-1091ED2CE7BA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A-68F8-8F4D-8A3A-1091ED2CE7BA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C-68F8-8F4D-8A3A-1091ED2CE7BA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E-68F8-8F4D-8A3A-1091ED2CE7BA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0-68F8-8F4D-8A3A-1091ED2CE7BA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2-68F8-8F4D-8A3A-1091ED2CE7BA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4-68F8-8F4D-8A3A-1091ED2CE7BA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6-68F8-8F4D-8A3A-1091ED2CE7BA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8-68F8-8F4D-8A3A-1091ED2CE7BA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A-68F8-8F4D-8A3A-1091ED2CE7BA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C-68F8-8F4D-8A3A-1091ED2CE7BA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E-68F8-8F4D-8A3A-1091ED2CE7BA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0-68F8-8F4D-8A3A-1091ED2CE7BA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2-68F8-8F4D-8A3A-1091ED2CE7BA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4-68F8-8F4D-8A3A-1091ED2CE7BA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6-68F8-8F4D-8A3A-1091ED2CE7BA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8-68F8-8F4D-8A3A-1091ED2CE7BA}"/>
              </c:ext>
            </c:extLst>
          </c:dPt>
          <c:dPt>
            <c:idx val="75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A-68F8-8F4D-8A3A-1091ED2CE7BA}"/>
              </c:ext>
            </c:extLst>
          </c:dPt>
          <c:dPt>
            <c:idx val="76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C-68F8-8F4D-8A3A-1091ED2CE7BA}"/>
              </c:ext>
            </c:extLst>
          </c:dPt>
          <c:dPt>
            <c:idx val="77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E-68F8-8F4D-8A3A-1091ED2CE7BA}"/>
              </c:ext>
            </c:extLst>
          </c:dPt>
          <c:dPt>
            <c:idx val="7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0-68F8-8F4D-8A3A-1091ED2CE7BA}"/>
              </c:ext>
            </c:extLst>
          </c:dPt>
          <c:dPt>
            <c:idx val="7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2-68F8-8F4D-8A3A-1091ED2CE7BA}"/>
              </c:ext>
            </c:extLst>
          </c:dPt>
          <c:dPt>
            <c:idx val="8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4-68F8-8F4D-8A3A-1091ED2CE7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'28'!$A$5:$A$11</c:f>
              <c:strCache>
                <c:ptCount val="6"/>
                <c:pt idx="0">
                  <c:v>Dyżury całodobowe (24h) i dyżury w dni powszednie (16h 25 min) samodzielne</c:v>
                </c:pt>
                <c:pt idx="1">
                  <c:v>Dyżury całodobowe (24h) i dyżury w dni powszednie (16h 25 min) samodzielne i towarzyszące dla lekarzy, którzy nie mają zgody opiekuna specjalizacji na dyżurowanie samodzielne</c:v>
                </c:pt>
                <c:pt idx="2">
                  <c:v>Dyżury po 5 h (2x5 h lub 10h 5 min przez jeden dzień) zgodnie z programem specjalizacji i dyrektywą unijną dla osób, które nie podpisały tzw. klauzuli opt-out</c:v>
                </c:pt>
                <c:pt idx="3">
                  <c:v>Dyżury przeciętnie 40h w ciągu miesiąca (zróżnicowana ilość godzin w trakcie dyżuru), ale nie przekraczająca dopuszczalnej normy dla osób, które nie podpisały klauzuli opt-out</c:v>
                </c:pt>
                <c:pt idx="4">
                  <c:v>Równoważny czas pracy</c:v>
                </c:pt>
                <c:pt idx="5">
                  <c:v>System zmianowy</c:v>
                </c:pt>
              </c:strCache>
            </c:strRef>
          </c:cat>
          <c:val>
            <c:numRef>
              <c:f>'28'!$C$5:$C$11</c:f>
              <c:numCache>
                <c:formatCode>General</c:formatCode>
                <c:ptCount val="6"/>
                <c:pt idx="0">
                  <c:v>122</c:v>
                </c:pt>
                <c:pt idx="1">
                  <c:v>58</c:v>
                </c:pt>
                <c:pt idx="2">
                  <c:v>16</c:v>
                </c:pt>
                <c:pt idx="3">
                  <c:v>19</c:v>
                </c:pt>
                <c:pt idx="4">
                  <c:v>36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45-68F8-8F4D-8A3A-1091ED2CE7B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66660898156956"/>
          <c:y val="2.0529193393084122E-2"/>
          <c:w val="0.36061622104929192"/>
          <c:h val="0.964310096070518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MZ.xlsx]32!PivotTable24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'32'!$B$3:$B$4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2-6846-8390-4EF19F752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2-6846-8390-4EF19F752A2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42-6846-8390-4EF19F752A28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42-6846-8390-4EF19F752A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42-6846-8390-4EF19F752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'32'!$A$5:$A$10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'32'!$B$5:$B$10</c:f>
              <c:numCache>
                <c:formatCode>General</c:formatCode>
                <c:ptCount val="5"/>
                <c:pt idx="0">
                  <c:v>53</c:v>
                </c:pt>
                <c:pt idx="1">
                  <c:v>50</c:v>
                </c:pt>
                <c:pt idx="2">
                  <c:v>130</c:v>
                </c:pt>
                <c:pt idx="3">
                  <c:v>225</c:v>
                </c:pt>
                <c:pt idx="4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42-6846-8390-4EF19F752A28}"/>
            </c:ext>
          </c:extLst>
        </c:ser>
        <c:ser>
          <c:idx val="1"/>
          <c:order val="1"/>
          <c:tx>
            <c:strRef>
              <c:f>'32'!$C$3:$C$4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7842-6846-8390-4EF19F752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7842-6846-8390-4EF19F752A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842-6846-8390-4EF19F752A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842-6846-8390-4EF19F752A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842-6846-8390-4EF19F752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'32'!$A$5:$A$10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'32'!$C$5:$C$10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40</c:v>
                </c:pt>
                <c:pt idx="3">
                  <c:v>62</c:v>
                </c:pt>
                <c:pt idx="4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842-6846-8390-4EF19F752A28}"/>
            </c:ext>
          </c:extLst>
        </c:ser>
        <c:ser>
          <c:idx val="2"/>
          <c:order val="2"/>
          <c:tx>
            <c:strRef>
              <c:f>'32'!$D$3:$D$4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842-6846-8390-4EF19F752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842-6846-8390-4EF19F752A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842-6846-8390-4EF19F752A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842-6846-8390-4EF19F752A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842-6846-8390-4EF19F752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'32'!$A$5:$A$10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'32'!$D$5:$D$10</c:f>
              <c:numCache>
                <c:formatCode>General</c:formatCode>
                <c:ptCount val="5"/>
                <c:pt idx="0">
                  <c:v>28</c:v>
                </c:pt>
                <c:pt idx="1">
                  <c:v>21</c:v>
                </c:pt>
                <c:pt idx="2">
                  <c:v>64</c:v>
                </c:pt>
                <c:pt idx="3">
                  <c:v>98</c:v>
                </c:pt>
                <c:pt idx="4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842-6846-8390-4EF19F752A28}"/>
            </c:ext>
          </c:extLst>
        </c:ser>
        <c:ser>
          <c:idx val="3"/>
          <c:order val="3"/>
          <c:tx>
            <c:strRef>
              <c:f>'32'!$E$3:$E$4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7842-6846-8390-4EF19F752A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7842-6846-8390-4EF19F752A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7842-6846-8390-4EF19F752A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7842-6846-8390-4EF19F752A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7842-6846-8390-4EF19F752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'32'!$A$5:$A$10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Trudno powiedzieć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'32'!$E$5:$E$10</c:f>
              <c:numCache>
                <c:formatCode>General</c:formatCode>
                <c:ptCount val="5"/>
                <c:pt idx="0">
                  <c:v>10</c:v>
                </c:pt>
                <c:pt idx="1">
                  <c:v>14</c:v>
                </c:pt>
                <c:pt idx="2">
                  <c:v>29</c:v>
                </c:pt>
                <c:pt idx="3">
                  <c:v>68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7842-6846-8390-4EF19F752A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80878878665277"/>
          <c:y val="0.27189874736170566"/>
          <c:w val="0.2793485059109192"/>
          <c:h val="0.3735275098696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MZ.xlsx]26!PivotTable24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'26'!$B$3:$B$4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BE-3445-B51F-F68D6CC6EF3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BE-3445-B51F-F68D6CC6EF36}"/>
              </c:ext>
            </c:extLst>
          </c:dPt>
          <c:dLbls>
            <c:dLbl>
              <c:idx val="0"/>
              <c:layout>
                <c:manualLayout>
                  <c:x val="-6.1155094709837397E-3"/>
                  <c:y val="-1.41529187050185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E-3445-B51F-F68D6CC6E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'26'!$A$5:$A$7</c:f>
              <c:strCache>
                <c:ptCount val="2"/>
                <c:pt idx="0">
                  <c:v>okres odbywania specjalizacji musi dotyczyć nominalnego czasu pracy w ciągu dnia (tzw. zejście po dyżurze wydłuża okres specjalizacji)</c:v>
                </c:pt>
                <c:pt idx="1">
                  <c:v>okres odbywania specjalizacji to sumaryczna liczba przepracowanych godzin w miejscu odbywania szkolenia specjalizacyjnego (tzw. zejście po dyżurze nie wydłuża okresu specjalizacji)</c:v>
                </c:pt>
              </c:strCache>
            </c:strRef>
          </c:cat>
          <c:val>
            <c:numRef>
              <c:f>'26'!$B$5:$B$7</c:f>
              <c:numCache>
                <c:formatCode>General</c:formatCode>
                <c:ptCount val="2"/>
                <c:pt idx="0">
                  <c:v>21</c:v>
                </c:pt>
                <c:pt idx="1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E-3445-B51F-F68D6CC6EF36}"/>
            </c:ext>
          </c:extLst>
        </c:ser>
        <c:ser>
          <c:idx val="1"/>
          <c:order val="1"/>
          <c:tx>
            <c:strRef>
              <c:f>'26'!$C$3:$C$4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7BE-3445-B51F-F68D6CC6E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7BE-3445-B51F-F68D6CC6EF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'26'!$A$5:$A$7</c:f>
              <c:strCache>
                <c:ptCount val="2"/>
                <c:pt idx="0">
                  <c:v>okres odbywania specjalizacji musi dotyczyć nominalnego czasu pracy w ciągu dnia (tzw. zejście po dyżurze wydłuża okres specjalizacji)</c:v>
                </c:pt>
                <c:pt idx="1">
                  <c:v>okres odbywania specjalizacji to sumaryczna liczba przepracowanych godzin w miejscu odbywania szkolenia specjalizacyjnego (tzw. zejście po dyżurze nie wydłuża okresu specjalizacji)</c:v>
                </c:pt>
              </c:strCache>
            </c:strRef>
          </c:cat>
          <c:val>
            <c:numRef>
              <c:f>'26'!$C$5:$C$7</c:f>
              <c:numCache>
                <c:formatCode>General</c:formatCode>
                <c:ptCount val="2"/>
                <c:pt idx="0">
                  <c:v>10</c:v>
                </c:pt>
                <c:pt idx="1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BE-3445-B51F-F68D6CC6EF36}"/>
            </c:ext>
          </c:extLst>
        </c:ser>
        <c:ser>
          <c:idx val="2"/>
          <c:order val="2"/>
          <c:tx>
            <c:strRef>
              <c:f>'26'!$D$3:$D$4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BE-3445-B51F-F68D6CC6E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BE-3445-B51F-F68D6CC6EF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'26'!$A$5:$A$7</c:f>
              <c:strCache>
                <c:ptCount val="2"/>
                <c:pt idx="0">
                  <c:v>okres odbywania specjalizacji musi dotyczyć nominalnego czasu pracy w ciągu dnia (tzw. zejście po dyżurze wydłuża okres specjalizacji)</c:v>
                </c:pt>
                <c:pt idx="1">
                  <c:v>okres odbywania specjalizacji to sumaryczna liczba przepracowanych godzin w miejscu odbywania szkolenia specjalizacyjnego (tzw. zejście po dyżurze nie wydłuża okresu specjalizacji)</c:v>
                </c:pt>
              </c:strCache>
            </c:strRef>
          </c:cat>
          <c:val>
            <c:numRef>
              <c:f>'26'!$D$5:$D$7</c:f>
              <c:numCache>
                <c:formatCode>General</c:formatCode>
                <c:ptCount val="2"/>
                <c:pt idx="0">
                  <c:v>5</c:v>
                </c:pt>
                <c:pt idx="1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7BE-3445-B51F-F68D6CC6EF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91034585102111"/>
          <c:y val="2.8472258304244678E-2"/>
          <c:w val="0.39008965414897884"/>
          <c:h val="0.898064481591870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MZ.xlsx]3!PivotTable24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7-4F92-959F-9EB2DFB27B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7-4F92-959F-9EB2DFB27B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7-4F92-959F-9EB2DFB27B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7-4F92-959F-9EB2DFB27B9F}"/>
              </c:ext>
            </c:extLst>
          </c:dPt>
          <c:dLbls>
            <c:dLbl>
              <c:idx val="2"/>
              <c:layout>
                <c:manualLayout>
                  <c:x val="-5.9101687809857098E-2"/>
                  <c:y val="-4.1782146906484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7-4F92-959F-9EB2DFB27B9F}"/>
                </c:ext>
              </c:extLst>
            </c:dLbl>
            <c:dLbl>
              <c:idx val="3"/>
              <c:layout>
                <c:manualLayout>
                  <c:x val="0.10044437218296892"/>
                  <c:y val="-0.21781196619462201"/>
                </c:manualLayout>
              </c:layout>
              <c:tx>
                <c:rich>
                  <a:bodyPr/>
                  <a:lstStyle/>
                  <a:p>
                    <a:fld id="{6017BE84-93B0-7A46-9911-0791407FB1A5}" type="PERCENTAGE">
                      <a:rPr lang="en-US" sz="360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A7-4F92-959F-9EB2DFB27B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'3'!$A$5:$A$9</c:f>
              <c:strCache>
                <c:ptCount val="4"/>
                <c:pt idx="0">
                  <c:v>Należy skrócić staż podyplomowy o minimum dwa miesiące - trwa zbyt długo</c:v>
                </c:pt>
                <c:pt idx="1">
                  <c:v>Należy skrócić staż podyplomowy o minimum jeden miesiąc - trwa zbyt długo</c:v>
                </c:pt>
                <c:pt idx="2">
                  <c:v>Należy wydłużyć staż podyplomowy, trwa za krótko</c:v>
                </c:pt>
                <c:pt idx="3">
                  <c:v>Tak jak obecnie - 12 miesięcy dla lekarza dentysty, 13 miesięcy dla lekarza</c:v>
                </c:pt>
              </c:strCache>
            </c:strRef>
          </c:cat>
          <c:val>
            <c:numRef>
              <c:f>'3'!$B$5:$B$9</c:f>
              <c:numCache>
                <c:formatCode>General</c:formatCode>
                <c:ptCount val="4"/>
                <c:pt idx="0">
                  <c:v>132</c:v>
                </c:pt>
                <c:pt idx="1">
                  <c:v>111</c:v>
                </c:pt>
                <c:pt idx="2">
                  <c:v>43</c:v>
                </c:pt>
                <c:pt idx="3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A7-4F92-959F-9EB2DFB27B9F}"/>
            </c:ext>
          </c:extLst>
        </c:ser>
        <c:ser>
          <c:idx val="1"/>
          <c:order val="1"/>
          <c:tx>
            <c:strRef>
              <c:f>'3'!$C$3:$C$4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A7-4F92-959F-9EB2DFB27B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A7-4F92-959F-9EB2DFB27B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7-4F92-959F-9EB2DFB27B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7-4F92-959F-9EB2DFB27B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'3'!$A$5:$A$9</c:f>
              <c:strCache>
                <c:ptCount val="4"/>
                <c:pt idx="0">
                  <c:v>Należy skrócić staż podyplomowy o minimum dwa miesiące - trwa zbyt długo</c:v>
                </c:pt>
                <c:pt idx="1">
                  <c:v>Należy skrócić staż podyplomowy o minimum jeden miesiąc - trwa zbyt długo</c:v>
                </c:pt>
                <c:pt idx="2">
                  <c:v>Należy wydłużyć staż podyplomowy, trwa za krótko</c:v>
                </c:pt>
                <c:pt idx="3">
                  <c:v>Tak jak obecnie - 12 miesięcy dla lekarza dentysty, 13 miesięcy dla lekarza</c:v>
                </c:pt>
              </c:strCache>
            </c:strRef>
          </c:cat>
          <c:val>
            <c:numRef>
              <c:f>'3'!$C$5:$C$9</c:f>
              <c:numCache>
                <c:formatCode>General</c:formatCode>
                <c:ptCount val="4"/>
                <c:pt idx="0">
                  <c:v>44</c:v>
                </c:pt>
                <c:pt idx="1">
                  <c:v>35</c:v>
                </c:pt>
                <c:pt idx="2">
                  <c:v>15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A7-4F92-959F-9EB2DFB27B9F}"/>
            </c:ext>
          </c:extLst>
        </c:ser>
        <c:ser>
          <c:idx val="2"/>
          <c:order val="2"/>
          <c:tx>
            <c:strRef>
              <c:f>'3'!$D$3:$D$4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A7-4F92-959F-9EB2DFB27B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5A7-4F92-959F-9EB2DFB27B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5A7-4F92-959F-9EB2DFB27B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5A7-4F92-959F-9EB2DFB27B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'3'!$A$5:$A$9</c:f>
              <c:strCache>
                <c:ptCount val="4"/>
                <c:pt idx="0">
                  <c:v>Należy skrócić staż podyplomowy o minimum dwa miesiące - trwa zbyt długo</c:v>
                </c:pt>
                <c:pt idx="1">
                  <c:v>Należy skrócić staż podyplomowy o minimum jeden miesiąc - trwa zbyt długo</c:v>
                </c:pt>
                <c:pt idx="2">
                  <c:v>Należy wydłużyć staż podyplomowy, trwa za krótko</c:v>
                </c:pt>
                <c:pt idx="3">
                  <c:v>Tak jak obecnie - 12 miesięcy dla lekarza dentysty, 13 miesięcy dla lekarza</c:v>
                </c:pt>
              </c:strCache>
            </c:strRef>
          </c:cat>
          <c:val>
            <c:numRef>
              <c:f>'3'!$D$5:$D$9</c:f>
              <c:numCache>
                <c:formatCode>General</c:formatCode>
                <c:ptCount val="4"/>
                <c:pt idx="0">
                  <c:v>98</c:v>
                </c:pt>
                <c:pt idx="1">
                  <c:v>66</c:v>
                </c:pt>
                <c:pt idx="2">
                  <c:v>20</c:v>
                </c:pt>
                <c:pt idx="3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5A7-4F92-959F-9EB2DFB27B9F}"/>
            </c:ext>
          </c:extLst>
        </c:ser>
        <c:ser>
          <c:idx val="3"/>
          <c:order val="3"/>
          <c:tx>
            <c:strRef>
              <c:f>'3'!$E$3:$E$4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45A7-4F92-959F-9EB2DFB27B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45A7-4F92-959F-9EB2DFB27B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45A7-4F92-959F-9EB2DFB27B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45A7-4F92-959F-9EB2DFB27B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'3'!$A$5:$A$9</c:f>
              <c:strCache>
                <c:ptCount val="4"/>
                <c:pt idx="0">
                  <c:v>Należy skrócić staż podyplomowy o minimum dwa miesiące - trwa zbyt długo</c:v>
                </c:pt>
                <c:pt idx="1">
                  <c:v>Należy skrócić staż podyplomowy o minimum jeden miesiąc - trwa zbyt długo</c:v>
                </c:pt>
                <c:pt idx="2">
                  <c:v>Należy wydłużyć staż podyplomowy, trwa za krótko</c:v>
                </c:pt>
                <c:pt idx="3">
                  <c:v>Tak jak obecnie - 12 miesięcy dla lekarza dentysty, 13 miesięcy dla lekarza</c:v>
                </c:pt>
              </c:strCache>
            </c:strRef>
          </c:cat>
          <c:val>
            <c:numRef>
              <c:f>'3'!$E$5:$E$9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14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45A7-4F92-959F-9EB2DFB27B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3522675148537"/>
          <c:y val="0.18977728262067445"/>
          <c:w val="0.31939506377553767"/>
          <c:h val="0.6204454347586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E1D-4C1F-922D-46CD138772E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1D-4C1F-922D-46CD138772E0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E1D-4C1F-922D-46CD138772E0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1D-4C1F-922D-46CD138772E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E1D-4C1F-922D-46CD138772E0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1D-4C1F-922D-46CD138772E0}"/>
              </c:ext>
            </c:extLst>
          </c:dPt>
          <c:dPt>
            <c:idx val="6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E1D-4C1F-922D-46CD138772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minimum 10 tygodni na pracę w wybranym przez siebie oddziale/oddziałach</c:v>
                </c:pt>
                <c:pt idx="1">
                  <c:v>minimum 15 tygodni na pracę w wybranym przez siebie oddziale/oddziałach</c:v>
                </c:pt>
                <c:pt idx="2">
                  <c:v>jak obecnie</c:v>
                </c:pt>
                <c:pt idx="3">
                  <c:v>odrębny moduł zabiegowy oraz zachowawczy (po 25 tygodni)</c:v>
                </c:pt>
                <c:pt idx="4">
                  <c:v>odrębny moduł zabiegowy oraz zachowawczy (30 / 20 tygodni)</c:v>
                </c:pt>
                <c:pt idx="5">
                  <c:v>odrębny moduł zabiegowy oraz zachowawczy (35 / 15 tygodni)</c:v>
                </c:pt>
                <c:pt idx="6">
                  <c:v>odrębny moduł zabiegowy oraz zachowawczy (40 / 10 tygodni)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37.290879654614137</c:v>
                </c:pt>
                <c:pt idx="1">
                  <c:v>25.526173772261195</c:v>
                </c:pt>
                <c:pt idx="2">
                  <c:v>8.6886130599028597</c:v>
                </c:pt>
                <c:pt idx="3">
                  <c:v>7.7711818672423094</c:v>
                </c:pt>
                <c:pt idx="4">
                  <c:v>8.3108472746896922</c:v>
                </c:pt>
                <c:pt idx="5">
                  <c:v>6.5299514301133303</c:v>
                </c:pt>
                <c:pt idx="6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1D-4C1F-922D-46CD13877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49686643637057"/>
          <c:y val="1.0403308604689254E-2"/>
          <c:w val="0.39797184897313043"/>
          <c:h val="0.95805352146811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MZ.xlsx]14!PivotTable24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'14'!$B$3:$B$4</c:f>
              <c:strCache>
                <c:ptCount val="1"/>
                <c:pt idx="0">
                  <c:v>REZYDENT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C-1747-BCA7-D97421547E32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C-1747-BCA7-D97421547E32}"/>
              </c:ext>
            </c:extLst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2C-1747-BCA7-D97421547E3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2C-1747-BCA7-D97421547E3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2C-1747-BCA7-D97421547E32}"/>
              </c:ext>
            </c:extLst>
          </c:dPt>
          <c:dLbls>
            <c:dLbl>
              <c:idx val="2"/>
              <c:layout>
                <c:manualLayout>
                  <c:x val="6.3062863096063154E-2"/>
                  <c:y val="-3.0852699540195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2C-1747-BCA7-D97421547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'14'!$A$5:$A$10</c:f>
              <c:strCache>
                <c:ptCount val="5"/>
                <c:pt idx="0">
                  <c:v>ogólnopolskim z minimum potrójnym wyborem co do specjalizacji i jej miejsca</c:v>
                </c:pt>
                <c:pt idx="1">
                  <c:v>ogólnopolskim z utworzeniem listy rankingowej i "zabieraniem" specjalizacji z puli począwszy od osoby z wynikiem najwyższym kończąc na osobie z wynikiem najniższym</c:v>
                </c:pt>
                <c:pt idx="2">
                  <c:v>regionalnym z jednym wyborem co do specjalizacji i jej miejsca (jak obecnie)</c:v>
                </c:pt>
                <c:pt idx="3">
                  <c:v>regionalnym z minimum potrójnym wyborem co do specjalizacji i jej miejsca</c:v>
                </c:pt>
                <c:pt idx="4">
                  <c:v>regionalnym z utworzeniem listy rankingowej i "zabieraniem" specjalizacji z puli począwszy od osoby z wynikiem najwyższym kończąc na osobie z wynikiem najniższym</c:v>
                </c:pt>
              </c:strCache>
            </c:strRef>
          </c:cat>
          <c:val>
            <c:numRef>
              <c:f>'14'!$B$5:$B$10</c:f>
              <c:numCache>
                <c:formatCode>General</c:formatCode>
                <c:ptCount val="5"/>
                <c:pt idx="0">
                  <c:v>330</c:v>
                </c:pt>
                <c:pt idx="1">
                  <c:v>270</c:v>
                </c:pt>
                <c:pt idx="2">
                  <c:v>26</c:v>
                </c:pt>
                <c:pt idx="3">
                  <c:v>159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2C-1747-BCA7-D97421547E32}"/>
            </c:ext>
          </c:extLst>
        </c:ser>
        <c:ser>
          <c:idx val="1"/>
          <c:order val="1"/>
          <c:tx>
            <c:strRef>
              <c:f>'14'!$C$3:$C$4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AD2C-1747-BCA7-D97421547E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AD2C-1747-BCA7-D97421547E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D2C-1747-BCA7-D97421547E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D2C-1747-BCA7-D97421547E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D2C-1747-BCA7-D97421547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'14'!$A$5:$A$10</c:f>
              <c:strCache>
                <c:ptCount val="5"/>
                <c:pt idx="0">
                  <c:v>ogólnopolskim z minimum potrójnym wyborem co do specjalizacji i jej miejsca</c:v>
                </c:pt>
                <c:pt idx="1">
                  <c:v>ogólnopolskim z utworzeniem listy rankingowej i "zabieraniem" specjalizacji z puli począwszy od osoby z wynikiem najwyższym kończąc na osobie z wynikiem najniższym</c:v>
                </c:pt>
                <c:pt idx="2">
                  <c:v>regionalnym z jednym wyborem co do specjalizacji i jej miejsca (jak obecnie)</c:v>
                </c:pt>
                <c:pt idx="3">
                  <c:v>regionalnym z minimum potrójnym wyborem co do specjalizacji i jej miejsca</c:v>
                </c:pt>
                <c:pt idx="4">
                  <c:v>regionalnym z utworzeniem listy rankingowej i "zabieraniem" specjalizacji z puli począwszy od osoby z wynikiem najwyższym kończąc na osobie z wynikiem najniższym</c:v>
                </c:pt>
              </c:strCache>
            </c:strRef>
          </c:cat>
          <c:val>
            <c:numRef>
              <c:f>'14'!$C$5:$C$10</c:f>
              <c:numCache>
                <c:formatCode>General</c:formatCode>
                <c:ptCount val="5"/>
                <c:pt idx="0">
                  <c:v>59</c:v>
                </c:pt>
                <c:pt idx="1">
                  <c:v>77</c:v>
                </c:pt>
                <c:pt idx="2">
                  <c:v>16</c:v>
                </c:pt>
                <c:pt idx="3">
                  <c:v>52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D2C-1747-BCA7-D97421547E32}"/>
            </c:ext>
          </c:extLst>
        </c:ser>
        <c:ser>
          <c:idx val="2"/>
          <c:order val="2"/>
          <c:tx>
            <c:strRef>
              <c:f>'14'!$D$3:$D$4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D2C-1747-BCA7-D97421547E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D2C-1747-BCA7-D97421547E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D2C-1747-BCA7-D97421547E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D2C-1747-BCA7-D97421547E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D2C-1747-BCA7-D97421547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'14'!$A$5:$A$10</c:f>
              <c:strCache>
                <c:ptCount val="5"/>
                <c:pt idx="0">
                  <c:v>ogólnopolskim z minimum potrójnym wyborem co do specjalizacji i jej miejsca</c:v>
                </c:pt>
                <c:pt idx="1">
                  <c:v>ogólnopolskim z utworzeniem listy rankingowej i "zabieraniem" specjalizacji z puli począwszy od osoby z wynikiem najwyższym kończąc na osobie z wynikiem najniższym</c:v>
                </c:pt>
                <c:pt idx="2">
                  <c:v>regionalnym z jednym wyborem co do specjalizacji i jej miejsca (jak obecnie)</c:v>
                </c:pt>
                <c:pt idx="3">
                  <c:v>regionalnym z minimum potrójnym wyborem co do specjalizacji i jej miejsca</c:v>
                </c:pt>
                <c:pt idx="4">
                  <c:v>regionalnym z utworzeniem listy rankingowej i "zabieraniem" specjalizacji z puli począwszy od osoby z wynikiem najwyższym kończąc na osobie z wynikiem najniższym</c:v>
                </c:pt>
              </c:strCache>
            </c:strRef>
          </c:cat>
          <c:val>
            <c:numRef>
              <c:f>'14'!$D$5:$D$10</c:f>
              <c:numCache>
                <c:formatCode>General</c:formatCode>
                <c:ptCount val="5"/>
                <c:pt idx="0">
                  <c:v>158</c:v>
                </c:pt>
                <c:pt idx="1">
                  <c:v>88</c:v>
                </c:pt>
                <c:pt idx="2">
                  <c:v>7</c:v>
                </c:pt>
                <c:pt idx="3">
                  <c:v>83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D2C-1747-BCA7-D97421547E32}"/>
            </c:ext>
          </c:extLst>
        </c:ser>
        <c:ser>
          <c:idx val="3"/>
          <c:order val="3"/>
          <c:tx>
            <c:strRef>
              <c:f>'14'!$E$3:$E$4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AD2C-1747-BCA7-D97421547E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AD2C-1747-BCA7-D97421547E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AD2C-1747-BCA7-D97421547E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AD2C-1747-BCA7-D97421547E3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AD2C-1747-BCA7-D97421547E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'14'!$A$5:$A$10</c:f>
              <c:strCache>
                <c:ptCount val="5"/>
                <c:pt idx="0">
                  <c:v>ogólnopolskim z minimum potrójnym wyborem co do specjalizacji i jej miejsca</c:v>
                </c:pt>
                <c:pt idx="1">
                  <c:v>ogólnopolskim z utworzeniem listy rankingowej i "zabieraniem" specjalizacji z puli począwszy od osoby z wynikiem najwyższym kończąc na osobie z wynikiem najniższym</c:v>
                </c:pt>
                <c:pt idx="2">
                  <c:v>regionalnym z jednym wyborem co do specjalizacji i jej miejsca (jak obecnie)</c:v>
                </c:pt>
                <c:pt idx="3">
                  <c:v>regionalnym z minimum potrójnym wyborem co do specjalizacji i jej miejsca</c:v>
                </c:pt>
                <c:pt idx="4">
                  <c:v>regionalnym z utworzeniem listy rankingowej i "zabieraniem" specjalizacji z puli począwszy od osoby z wynikiem najwyższym kończąc na osobie z wynikiem najniższym</c:v>
                </c:pt>
              </c:strCache>
            </c:strRef>
          </c:cat>
          <c:val>
            <c:numRef>
              <c:f>'14'!$E$5:$E$10</c:f>
              <c:numCache>
                <c:formatCode>General</c:formatCode>
                <c:ptCount val="5"/>
                <c:pt idx="0">
                  <c:v>92</c:v>
                </c:pt>
                <c:pt idx="1">
                  <c:v>81</c:v>
                </c:pt>
                <c:pt idx="2">
                  <c:v>1</c:v>
                </c:pt>
                <c:pt idx="3">
                  <c:v>56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AD2C-1747-BCA7-D97421547E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87788212942218"/>
          <c:y val="3.2222032851537658E-2"/>
          <c:w val="0.36362948363055564"/>
          <c:h val="0.94952049510049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MZ.xlsx]15!PivotTable24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5475632090723921"/>
          <c:y val="8.5203462936901814E-2"/>
          <c:w val="0.37032244247445734"/>
          <c:h val="0.81950260753150039"/>
        </c:manualLayout>
      </c:layout>
      <c:pieChart>
        <c:varyColors val="1"/>
        <c:ser>
          <c:idx val="0"/>
          <c:order val="0"/>
          <c:tx>
            <c:strRef>
              <c:f>'15'!$B$3:$B$4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95-C14E-BF38-F6B75CCC59E8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95-C14E-BF38-F6B75CCC59E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95-C14E-BF38-F6B75CCC59E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95-C14E-BF38-F6B75CCC59E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95-C14E-BF38-F6B75CCC5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'15'!$A$5:$A$10</c:f>
              <c:strCache>
                <c:ptCount val="5"/>
                <c:pt idx="0">
                  <c:v>Nie</c:v>
                </c:pt>
                <c:pt idx="1">
                  <c:v>Tak, ale jedynie do czasu ukończenia modułu podstawowego - zrealizowana część modułu zaliczana do nowej specjalizacji</c:v>
                </c:pt>
                <c:pt idx="2">
                  <c:v>Tak, ale jedynie do czasu ukończenia pierwszego roku szkolenia specjalizacyjnego - zrealizowana część modułu zaliczana do nowej specjalizacji</c:v>
                </c:pt>
                <c:pt idx="3">
                  <c:v>Tak, ale jedynie po stwierdzeniu przeciwwskazań do jej odbywania przez lekarza medycyny pracy i uzyskaniu pozystywnej opinii organu odpowiedzialnego - tak jak obecnie</c:v>
                </c:pt>
                <c:pt idx="4">
                  <c:v>Tak, w dowolnym momencie i bez limitu</c:v>
                </c:pt>
              </c:strCache>
            </c:strRef>
          </c:cat>
          <c:val>
            <c:numRef>
              <c:f>'15'!$B$5:$B$10</c:f>
              <c:numCache>
                <c:formatCode>General</c:formatCode>
                <c:ptCount val="5"/>
                <c:pt idx="0">
                  <c:v>4</c:v>
                </c:pt>
                <c:pt idx="1">
                  <c:v>299</c:v>
                </c:pt>
                <c:pt idx="2">
                  <c:v>119</c:v>
                </c:pt>
                <c:pt idx="3">
                  <c:v>29</c:v>
                </c:pt>
                <c:pt idx="4">
                  <c:v>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95-C14E-BF38-F6B75CCC59E8}"/>
            </c:ext>
          </c:extLst>
        </c:ser>
        <c:ser>
          <c:idx val="1"/>
          <c:order val="1"/>
          <c:tx>
            <c:strRef>
              <c:f>'15'!$C$3:$C$4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F95-C14E-BF38-F6B75CCC59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F95-C14E-BF38-F6B75CCC59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F95-C14E-BF38-F6B75CCC59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F95-C14E-BF38-F6B75CCC59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2F95-C14E-BF38-F6B75CCC5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'15'!$A$5:$A$10</c:f>
              <c:strCache>
                <c:ptCount val="5"/>
                <c:pt idx="0">
                  <c:v>Nie</c:v>
                </c:pt>
                <c:pt idx="1">
                  <c:v>Tak, ale jedynie do czasu ukończenia modułu podstawowego - zrealizowana część modułu zaliczana do nowej specjalizacji</c:v>
                </c:pt>
                <c:pt idx="2">
                  <c:v>Tak, ale jedynie do czasu ukończenia pierwszego roku szkolenia specjalizacyjnego - zrealizowana część modułu zaliczana do nowej specjalizacji</c:v>
                </c:pt>
                <c:pt idx="3">
                  <c:v>Tak, ale jedynie po stwierdzeniu przeciwwskazań do jej odbywania przez lekarza medycyny pracy i uzyskaniu pozystywnej opinii organu odpowiedzialnego - tak jak obecnie</c:v>
                </c:pt>
                <c:pt idx="4">
                  <c:v>Tak, w dowolnym momencie i bez limitu</c:v>
                </c:pt>
              </c:strCache>
            </c:strRef>
          </c:cat>
          <c:val>
            <c:numRef>
              <c:f>'15'!$C$5:$C$10</c:f>
              <c:numCache>
                <c:formatCode>General</c:formatCode>
                <c:ptCount val="5"/>
                <c:pt idx="0">
                  <c:v>2</c:v>
                </c:pt>
                <c:pt idx="1">
                  <c:v>106</c:v>
                </c:pt>
                <c:pt idx="2">
                  <c:v>49</c:v>
                </c:pt>
                <c:pt idx="3">
                  <c:v>12</c:v>
                </c:pt>
                <c:pt idx="4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F95-C14E-BF38-F6B75CCC59E8}"/>
            </c:ext>
          </c:extLst>
        </c:ser>
        <c:ser>
          <c:idx val="2"/>
          <c:order val="2"/>
          <c:tx>
            <c:strRef>
              <c:f>'15'!$D$3:$D$4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F95-C14E-BF38-F6B75CCC59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F95-C14E-BF38-F6B75CCC59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F95-C14E-BF38-F6B75CCC59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F95-C14E-BF38-F6B75CCC59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F95-C14E-BF38-F6B75CCC5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'15'!$A$5:$A$10</c:f>
              <c:strCache>
                <c:ptCount val="5"/>
                <c:pt idx="0">
                  <c:v>Nie</c:v>
                </c:pt>
                <c:pt idx="1">
                  <c:v>Tak, ale jedynie do czasu ukończenia modułu podstawowego - zrealizowana część modułu zaliczana do nowej specjalizacji</c:v>
                </c:pt>
                <c:pt idx="2">
                  <c:v>Tak, ale jedynie do czasu ukończenia pierwszego roku szkolenia specjalizacyjnego - zrealizowana część modułu zaliczana do nowej specjalizacji</c:v>
                </c:pt>
                <c:pt idx="3">
                  <c:v>Tak, ale jedynie po stwierdzeniu przeciwwskazań do jej odbywania przez lekarza medycyny pracy i uzyskaniu pozystywnej opinii organu odpowiedzialnego - tak jak obecnie</c:v>
                </c:pt>
                <c:pt idx="4">
                  <c:v>Tak, w dowolnym momencie i bez limitu</c:v>
                </c:pt>
              </c:strCache>
            </c:strRef>
          </c:cat>
          <c:val>
            <c:numRef>
              <c:f>'15'!$D$5:$D$10</c:f>
              <c:numCache>
                <c:formatCode>General</c:formatCode>
                <c:ptCount val="5"/>
                <c:pt idx="1">
                  <c:v>147</c:v>
                </c:pt>
                <c:pt idx="2">
                  <c:v>61</c:v>
                </c:pt>
                <c:pt idx="3">
                  <c:v>9</c:v>
                </c:pt>
                <c:pt idx="4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F95-C14E-BF38-F6B75CCC59E8}"/>
            </c:ext>
          </c:extLst>
        </c:ser>
        <c:ser>
          <c:idx val="3"/>
          <c:order val="3"/>
          <c:tx>
            <c:strRef>
              <c:f>'15'!$E$3:$E$4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2F95-C14E-BF38-F6B75CCC59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2F95-C14E-BF38-F6B75CCC59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2F95-C14E-BF38-F6B75CCC59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2F95-C14E-BF38-F6B75CCC59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2F95-C14E-BF38-F6B75CCC5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'15'!$A$5:$A$10</c:f>
              <c:strCache>
                <c:ptCount val="5"/>
                <c:pt idx="0">
                  <c:v>Nie</c:v>
                </c:pt>
                <c:pt idx="1">
                  <c:v>Tak, ale jedynie do czasu ukończenia modułu podstawowego - zrealizowana część modułu zaliczana do nowej specjalizacji</c:v>
                </c:pt>
                <c:pt idx="2">
                  <c:v>Tak, ale jedynie do czasu ukończenia pierwszego roku szkolenia specjalizacyjnego - zrealizowana część modułu zaliczana do nowej specjalizacji</c:v>
                </c:pt>
                <c:pt idx="3">
                  <c:v>Tak, ale jedynie po stwierdzeniu przeciwwskazań do jej odbywania przez lekarza medycyny pracy i uzyskaniu pozystywnej opinii organu odpowiedzialnego - tak jak obecnie</c:v>
                </c:pt>
                <c:pt idx="4">
                  <c:v>Tak, w dowolnym momencie i bez limitu</c:v>
                </c:pt>
              </c:strCache>
            </c:strRef>
          </c:cat>
          <c:val>
            <c:numRef>
              <c:f>'15'!$E$5:$E$10</c:f>
              <c:numCache>
                <c:formatCode>General</c:formatCode>
                <c:ptCount val="5"/>
                <c:pt idx="1">
                  <c:v>107</c:v>
                </c:pt>
                <c:pt idx="2">
                  <c:v>49</c:v>
                </c:pt>
                <c:pt idx="3">
                  <c:v>7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2F95-C14E-BF38-F6B75CCC59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94622229263787"/>
          <c:y val="9.8713436151405862E-2"/>
          <c:w val="0.33557190261276565"/>
          <c:h val="0.79758754312409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MZ.xlsx]20!PivotTable24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'20'!$B$3:$B$4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0F-644E-B4FE-D5DF98F2CCF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0F-644E-B4FE-D5DF98F2CCF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70F-644E-B4FE-D5DF98F2CC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70F-644E-B4FE-D5DF98F2CC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70F-644E-B4FE-D5DF98F2CC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'20'!$A$5:$A$8</c:f>
              <c:strCache>
                <c:ptCount val="3"/>
                <c:pt idx="0">
                  <c:v>Nie</c:v>
                </c:pt>
                <c:pt idx="1">
                  <c:v>Nie mam zdania</c:v>
                </c:pt>
                <c:pt idx="2">
                  <c:v>Tak</c:v>
                </c:pt>
              </c:strCache>
            </c:strRef>
          </c:cat>
          <c:val>
            <c:numRef>
              <c:f>'20'!$B$5:$B$8</c:f>
              <c:numCache>
                <c:formatCode>General</c:formatCode>
                <c:ptCount val="3"/>
                <c:pt idx="0">
                  <c:v>806</c:v>
                </c:pt>
                <c:pt idx="1">
                  <c:v>56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70F-644E-B4FE-D5DF98F2CC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28876634462109"/>
          <c:y val="0.20991441038725034"/>
          <c:w val="0.30275623900100068"/>
          <c:h val="0.547937649256233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MZ.xlsx]21!PivotTable24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'21'!$B$3:$B$4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5-DA44-B3EA-06D687A46AA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5-DA44-B3EA-06D687A46A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5-DA44-B3EA-06D687A46A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5-DA44-B3EA-06D687A46A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5-DA44-B3EA-06D687A46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'21'!$A$5:$A$7</c:f>
              <c:strCache>
                <c:ptCount val="2"/>
                <c:pt idx="0">
                  <c:v>Do PES można przystąpić już w ostatnim roku szkolenia specjalizacyjnego, po jego zdaniu przed upływem całego szkolenia tytuł specjalisty otrzyma się po potwierdzeniu wykonania wszystkich staży, kursów i procedur (brak okresu oczekiwania, szybsze wejście na</c:v>
                </c:pt>
                <c:pt idx="1">
                  <c:v>Do PES można przystąpić po ukończeniu całego szkolenia specjalizacyjnego i potwierdzeniu wykonania wszystkich staży, kursów i procedur (jak obecnie)</c:v>
                </c:pt>
              </c:strCache>
            </c:strRef>
          </c:cat>
          <c:val>
            <c:numRef>
              <c:f>'21'!$B$5:$B$7</c:f>
              <c:numCache>
                <c:formatCode>General</c:formatCode>
                <c:ptCount val="2"/>
                <c:pt idx="0">
                  <c:v>851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05-DA44-B3EA-06D687A46AAB}"/>
            </c:ext>
          </c:extLst>
        </c:ser>
        <c:ser>
          <c:idx val="1"/>
          <c:order val="1"/>
          <c:tx>
            <c:strRef>
              <c:f>'21'!$C$3:$C$4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005-DA44-B3EA-06D687A46A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005-DA44-B3EA-06D687A46A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'21'!$A$5:$A$7</c:f>
              <c:strCache>
                <c:ptCount val="2"/>
                <c:pt idx="0">
                  <c:v>Do PES można przystąpić już w ostatnim roku szkolenia specjalizacyjnego, po jego zdaniu przed upływem całego szkolenia tytuł specjalisty otrzyma się po potwierdzeniu wykonania wszystkich staży, kursów i procedur (brak okresu oczekiwania, szybsze wejście na</c:v>
                </c:pt>
                <c:pt idx="1">
                  <c:v>Do PES można przystąpić po ukończeniu całego szkolenia specjalizacyjnego i potwierdzeniu wykonania wszystkich staży, kursów i procedur (jak obecnie)</c:v>
                </c:pt>
              </c:strCache>
            </c:strRef>
          </c:cat>
          <c:val>
            <c:numRef>
              <c:f>'21'!$C$5:$C$7</c:f>
              <c:numCache>
                <c:formatCode>General</c:formatCode>
                <c:ptCount val="2"/>
                <c:pt idx="0">
                  <c:v>194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005-DA44-B3EA-06D687A46A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35124523075078"/>
          <c:y val="0.15094770653633682"/>
          <c:w val="0.36259981434894983"/>
          <c:h val="0.74206321735639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[BADANIE OPINII ZESPÓŁ W MZ.xlsx]22!PivotTable24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bg1">
              <a:lumMod val="85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'22'!$B$3:$B$4</c:f>
              <c:strCache>
                <c:ptCount val="1"/>
                <c:pt idx="0">
                  <c:v>REZYDENT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B0-FA4A-B716-E6477276AE0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B0-FA4A-B716-E6477276AE0B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B0-FA4A-B716-E6477276AE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B0-FA4A-B716-E6477276AE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B0-FA4A-B716-E6477276A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'22'!$A$5:$A$8</c:f>
              <c:strCache>
                <c:ptCount val="3"/>
                <c:pt idx="0">
                  <c:v>Pytania do PES nie powinny być upubliczniane</c:v>
                </c:pt>
                <c:pt idx="1">
                  <c:v>Pytania do PES powinny być publikowane niezwłocznie (do 2 dni) po przeprowadzeniu egzaminu</c:v>
                </c:pt>
                <c:pt idx="2">
                  <c:v>Pytania do PES powinny być upubliczniane (jak obecnie, publikowane po 5 latach od egzaminu)</c:v>
                </c:pt>
              </c:strCache>
            </c:strRef>
          </c:cat>
          <c:val>
            <c:numRef>
              <c:f>'22'!$B$5:$B$8</c:f>
              <c:numCache>
                <c:formatCode>General</c:formatCode>
                <c:ptCount val="3"/>
                <c:pt idx="0">
                  <c:v>16</c:v>
                </c:pt>
                <c:pt idx="1">
                  <c:v>856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3B0-FA4A-B716-E6477276AE0B}"/>
            </c:ext>
          </c:extLst>
        </c:ser>
        <c:ser>
          <c:idx val="1"/>
          <c:order val="1"/>
          <c:tx>
            <c:strRef>
              <c:f>'22'!$C$3:$C$4</c:f>
              <c:strCache>
                <c:ptCount val="1"/>
                <c:pt idx="0">
                  <c:v>SPECJALISTA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3B0-FA4A-B716-E6477276AE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3B0-FA4A-B716-E6477276AE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3B0-FA4A-B716-E6477276A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'22'!$A$5:$A$8</c:f>
              <c:strCache>
                <c:ptCount val="3"/>
                <c:pt idx="0">
                  <c:v>Pytania do PES nie powinny być upubliczniane</c:v>
                </c:pt>
                <c:pt idx="1">
                  <c:v>Pytania do PES powinny być publikowane niezwłocznie (do 2 dni) po przeprowadzeniu egzaminu</c:v>
                </c:pt>
                <c:pt idx="2">
                  <c:v>Pytania do PES powinny być upubliczniane (jak obecnie, publikowane po 5 latach od egzaminu)</c:v>
                </c:pt>
              </c:strCache>
            </c:strRef>
          </c:cat>
          <c:val>
            <c:numRef>
              <c:f>'22'!$C$5:$C$8</c:f>
              <c:numCache>
                <c:formatCode>General</c:formatCode>
                <c:ptCount val="3"/>
                <c:pt idx="0">
                  <c:v>11</c:v>
                </c:pt>
                <c:pt idx="1">
                  <c:v>230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3B0-FA4A-B716-E6477276AE0B}"/>
            </c:ext>
          </c:extLst>
        </c:ser>
        <c:ser>
          <c:idx val="2"/>
          <c:order val="2"/>
          <c:tx>
            <c:strRef>
              <c:f>'22'!$D$3:$D$4</c:f>
              <c:strCache>
                <c:ptCount val="1"/>
                <c:pt idx="0">
                  <c:v>STAŻYSTA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3B0-FA4A-B716-E6477276AE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3B0-FA4A-B716-E6477276AE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3B0-FA4A-B716-E6477276A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'22'!$A$5:$A$8</c:f>
              <c:strCache>
                <c:ptCount val="3"/>
                <c:pt idx="0">
                  <c:v>Pytania do PES nie powinny być upubliczniane</c:v>
                </c:pt>
                <c:pt idx="1">
                  <c:v>Pytania do PES powinny być publikowane niezwłocznie (do 2 dni) po przeprowadzeniu egzaminu</c:v>
                </c:pt>
                <c:pt idx="2">
                  <c:v>Pytania do PES powinny być upubliczniane (jak obecnie, publikowane po 5 latach od egzaminu)</c:v>
                </c:pt>
              </c:strCache>
            </c:strRef>
          </c:cat>
          <c:val>
            <c:numRef>
              <c:f>'22'!$D$5:$D$8</c:f>
              <c:numCache>
                <c:formatCode>General</c:formatCode>
                <c:ptCount val="3"/>
                <c:pt idx="0">
                  <c:v>4</c:v>
                </c:pt>
                <c:pt idx="1">
                  <c:v>374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3B0-FA4A-B716-E6477276AE0B}"/>
            </c:ext>
          </c:extLst>
        </c:ser>
        <c:ser>
          <c:idx val="3"/>
          <c:order val="3"/>
          <c:tx>
            <c:strRef>
              <c:f>'22'!$E$3:$E$4</c:f>
              <c:strCache>
                <c:ptCount val="1"/>
                <c:pt idx="0">
                  <c:v>STUDENT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3B0-FA4A-B716-E6477276AE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3B0-FA4A-B716-E6477276AE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B3B0-FA4A-B716-E6477276AE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'22'!$A$5:$A$8</c:f>
              <c:strCache>
                <c:ptCount val="3"/>
                <c:pt idx="0">
                  <c:v>Pytania do PES nie powinny być upubliczniane</c:v>
                </c:pt>
                <c:pt idx="1">
                  <c:v>Pytania do PES powinny być publikowane niezwłocznie (do 2 dni) po przeprowadzeniu egzaminu</c:v>
                </c:pt>
                <c:pt idx="2">
                  <c:v>Pytania do PES powinny być upubliczniane (jak obecnie, publikowane po 5 latach od egzaminu)</c:v>
                </c:pt>
              </c:strCache>
            </c:strRef>
          </c:cat>
          <c:val>
            <c:numRef>
              <c:f>'22'!$E$5:$E$8</c:f>
              <c:numCache>
                <c:formatCode>General</c:formatCode>
                <c:ptCount val="3"/>
                <c:pt idx="0">
                  <c:v>3</c:v>
                </c:pt>
                <c:pt idx="1">
                  <c:v>251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B3B0-FA4A-B716-E6477276AE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35844519196758"/>
          <c:y val="8.5348172673913342E-2"/>
          <c:w val="0.37428474270487611"/>
          <c:h val="0.89595453809481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ODP!$A$77:$B$82</cx:f>
        <cx:lvl ptCount="6">
          <cx:pt idx="0">nie pracuję</cx:pt>
          <cx:pt idx="1">do 50 tyś osób</cx:pt>
          <cx:pt idx="2">powyżej 250 tyś osób</cx:pt>
          <cx:pt idx="3">100 - 250 tys. osób</cx:pt>
          <cx:pt idx="4">50 - 100 tys. osób</cx:pt>
          <cx:pt idx="5">na wsi</cx:pt>
        </cx:lvl>
        <cx:lvl ptCount="6">
          <cx:pt idx="0">nie pracuję</cx:pt>
          <cx:pt idx="1">w mieście</cx:pt>
          <cx:pt idx="5">na wsi</cx:pt>
        </cx:lvl>
      </cx:strDim>
      <cx:numDim type="size">
        <cx:f>ODP!$C$77:$C$82</cx:f>
        <cx:lvl ptCount="6" formatCode="Standardowy">
          <cx:pt idx="0">267</cx:pt>
          <cx:pt idx="1">176</cx:pt>
          <cx:pt idx="2">986</cx:pt>
          <cx:pt idx="3">259</cx:pt>
          <cx:pt idx="4">144</cx:pt>
          <cx:pt idx="5">18</cx:pt>
        </cx:lvl>
      </cx:numDim>
    </cx:data>
  </cx:chartData>
  <cx:chart>
    <cx:title pos="t" align="ctr" overlay="0">
      <cx:tx>
        <cx:txData>
          <cx:v>GDZIE PRACUJĄ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b="1"/>
          </a:pPr>
          <a:r>
            <a:rPr lang="en-US" sz="14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GDZIE PRACUJĄ</a:t>
          </a:r>
        </a:p>
      </cx:txPr>
    </cx:title>
    <cx:plotArea>
      <cx:plotAreaRegion>
        <cx:series layoutId="treemap" uniqueId="{661EE5BC-EBC4-4E74-AEFE-61596C3FAA79}">
          <cx:dataPt idx="4">
            <cx:spPr>
              <a:solidFill>
                <a:srgbClr val="C00000"/>
              </a:solidFill>
            </cx:spPr>
          </cx:dataPt>
          <cx:dataPt idx="7">
            <cx:spPr>
              <a:solidFill>
                <a:srgbClr val="70AD47"/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/>
                </a:pPr>
                <a:endParaRPr lang="pl-PL" sz="1200" b="1" i="0" u="none" strike="noStrike" baseline="0">
                  <a:solidFill>
                    <a:srgbClr val="FFFFFF"/>
                  </a:solidFill>
                  <a:latin typeface="Corbel" panose="020B0503020204020204"/>
                </a:endParaRPr>
              </a:p>
            </cx:txPr>
            <cx:visibility seriesName="0" categoryName="1" value="0"/>
            <cx:dataLabelHidden idx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 b="1"/>
          </a:pPr>
          <a:endParaRPr lang="pl-PL" sz="1400" b="1" i="0" u="none" strike="noStrike" baseline="0">
            <a:solidFill>
              <a:srgbClr val="000000">
                <a:lumMod val="65000"/>
                <a:lumOff val="35000"/>
              </a:srgbClr>
            </a:solidFill>
            <a:latin typeface="Corbel" panose="020B050302020402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7AD38-54F2-B542-9C4B-3E86E94C9230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D5BF1C67-1054-6540-9B93-5E40E975E0E3}">
      <dgm:prSet phldrT="[Tekst]"/>
      <dgm:spPr/>
      <dgm:t>
        <a:bodyPr/>
        <a:lstStyle/>
        <a:p>
          <a:r>
            <a:rPr lang="pl-PL" dirty="0"/>
            <a:t>Wykonaj</a:t>
          </a:r>
        </a:p>
      </dgm:t>
    </dgm:pt>
    <dgm:pt modelId="{89399BE1-FC86-9941-A7EE-51BD41F44697}" type="parTrans" cxnId="{A693CFDA-7D13-7D4F-A233-FC12862E12E8}">
      <dgm:prSet/>
      <dgm:spPr/>
      <dgm:t>
        <a:bodyPr/>
        <a:lstStyle/>
        <a:p>
          <a:endParaRPr lang="pl-PL"/>
        </a:p>
      </dgm:t>
    </dgm:pt>
    <dgm:pt modelId="{F910A2D9-7DD2-0541-A46F-471A030292A2}" type="sibTrans" cxnId="{A693CFDA-7D13-7D4F-A233-FC12862E12E8}">
      <dgm:prSet/>
      <dgm:spPr/>
      <dgm:t>
        <a:bodyPr/>
        <a:lstStyle/>
        <a:p>
          <a:endParaRPr lang="pl-PL"/>
        </a:p>
      </dgm:t>
    </dgm:pt>
    <dgm:pt modelId="{0845A105-2C81-9541-8452-521A45AFE7CD}">
      <dgm:prSet phldrT="[Tekst]"/>
      <dgm:spPr/>
      <dgm:t>
        <a:bodyPr/>
        <a:lstStyle/>
        <a:p>
          <a:r>
            <a:rPr lang="pl-PL" dirty="0"/>
            <a:t>Zaplanuj</a:t>
          </a:r>
        </a:p>
      </dgm:t>
    </dgm:pt>
    <dgm:pt modelId="{2567E540-3097-9146-A08F-045F48F8F096}" type="parTrans" cxnId="{6AC4FF78-3AF6-D34B-84BB-04EE92D4AB5E}">
      <dgm:prSet/>
      <dgm:spPr/>
      <dgm:t>
        <a:bodyPr/>
        <a:lstStyle/>
        <a:p>
          <a:endParaRPr lang="pl-PL"/>
        </a:p>
      </dgm:t>
    </dgm:pt>
    <dgm:pt modelId="{7B8A996C-D622-2249-8063-8B610729728F}" type="sibTrans" cxnId="{6AC4FF78-3AF6-D34B-84BB-04EE92D4AB5E}">
      <dgm:prSet/>
      <dgm:spPr/>
      <dgm:t>
        <a:bodyPr/>
        <a:lstStyle/>
        <a:p>
          <a:endParaRPr lang="pl-PL"/>
        </a:p>
      </dgm:t>
    </dgm:pt>
    <dgm:pt modelId="{B1D6F4F2-C787-9748-90DD-6672CC8784F3}">
      <dgm:prSet phldrT="[Tekst]"/>
      <dgm:spPr/>
      <dgm:t>
        <a:bodyPr/>
        <a:lstStyle/>
        <a:p>
          <a:r>
            <a:rPr lang="pl-PL" dirty="0"/>
            <a:t>Pomyśl</a:t>
          </a:r>
        </a:p>
      </dgm:t>
    </dgm:pt>
    <dgm:pt modelId="{CEAE913D-D292-2A44-8A4F-DD5AEDBE122C}" type="parTrans" cxnId="{5C151790-F19E-BD4C-8E99-E4C8EB1E30E9}">
      <dgm:prSet/>
      <dgm:spPr/>
      <dgm:t>
        <a:bodyPr/>
        <a:lstStyle/>
        <a:p>
          <a:endParaRPr lang="pl-PL"/>
        </a:p>
      </dgm:t>
    </dgm:pt>
    <dgm:pt modelId="{16E718A8-BF22-2142-9A22-041A245D658B}" type="sibTrans" cxnId="{5C151790-F19E-BD4C-8E99-E4C8EB1E30E9}">
      <dgm:prSet/>
      <dgm:spPr/>
      <dgm:t>
        <a:bodyPr/>
        <a:lstStyle/>
        <a:p>
          <a:endParaRPr lang="pl-PL"/>
        </a:p>
      </dgm:t>
    </dgm:pt>
    <dgm:pt modelId="{FBF92B13-66F9-BD42-BD40-EF00EA50B888}" type="pres">
      <dgm:prSet presAssocID="{C3A7AD38-54F2-B542-9C4B-3E86E94C923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51BD1A4-533D-B543-BB6A-88E1DF4550BA}" type="pres">
      <dgm:prSet presAssocID="{D5BF1C67-1054-6540-9B93-5E40E975E0E3}" presName="gear1" presStyleLbl="node1" presStyleIdx="0" presStyleCnt="3">
        <dgm:presLayoutVars>
          <dgm:chMax val="1"/>
          <dgm:bulletEnabled val="1"/>
        </dgm:presLayoutVars>
      </dgm:prSet>
      <dgm:spPr/>
    </dgm:pt>
    <dgm:pt modelId="{D2B7957B-0DFA-F641-99F8-74F9A490B30D}" type="pres">
      <dgm:prSet presAssocID="{D5BF1C67-1054-6540-9B93-5E40E975E0E3}" presName="gear1srcNode" presStyleLbl="node1" presStyleIdx="0" presStyleCnt="3"/>
      <dgm:spPr/>
    </dgm:pt>
    <dgm:pt modelId="{AC2C4A60-321D-2849-8C85-007BD52A7793}" type="pres">
      <dgm:prSet presAssocID="{D5BF1C67-1054-6540-9B93-5E40E975E0E3}" presName="gear1dstNode" presStyleLbl="node1" presStyleIdx="0" presStyleCnt="3"/>
      <dgm:spPr/>
    </dgm:pt>
    <dgm:pt modelId="{1EB036DB-6CCC-8846-9024-07B89CEA36D2}" type="pres">
      <dgm:prSet presAssocID="{0845A105-2C81-9541-8452-521A45AFE7CD}" presName="gear2" presStyleLbl="node1" presStyleIdx="1" presStyleCnt="3">
        <dgm:presLayoutVars>
          <dgm:chMax val="1"/>
          <dgm:bulletEnabled val="1"/>
        </dgm:presLayoutVars>
      </dgm:prSet>
      <dgm:spPr/>
    </dgm:pt>
    <dgm:pt modelId="{9E807496-426F-8442-8931-714D7C316F78}" type="pres">
      <dgm:prSet presAssocID="{0845A105-2C81-9541-8452-521A45AFE7CD}" presName="gear2srcNode" presStyleLbl="node1" presStyleIdx="1" presStyleCnt="3"/>
      <dgm:spPr/>
    </dgm:pt>
    <dgm:pt modelId="{E2201A9C-37D3-0544-B58A-E15F5849EADA}" type="pres">
      <dgm:prSet presAssocID="{0845A105-2C81-9541-8452-521A45AFE7CD}" presName="gear2dstNode" presStyleLbl="node1" presStyleIdx="1" presStyleCnt="3"/>
      <dgm:spPr/>
    </dgm:pt>
    <dgm:pt modelId="{F7B13DE8-8CD2-3745-A5A2-8E2DC0E69A3E}" type="pres">
      <dgm:prSet presAssocID="{B1D6F4F2-C787-9748-90DD-6672CC8784F3}" presName="gear3" presStyleLbl="node1" presStyleIdx="2" presStyleCnt="3"/>
      <dgm:spPr/>
    </dgm:pt>
    <dgm:pt modelId="{A02BB24A-C3E9-E641-932E-BD4118EBF702}" type="pres">
      <dgm:prSet presAssocID="{B1D6F4F2-C787-9748-90DD-6672CC8784F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DB97A4C-6567-B04C-A1C6-3742202892C5}" type="pres">
      <dgm:prSet presAssocID="{B1D6F4F2-C787-9748-90DD-6672CC8784F3}" presName="gear3srcNode" presStyleLbl="node1" presStyleIdx="2" presStyleCnt="3"/>
      <dgm:spPr/>
    </dgm:pt>
    <dgm:pt modelId="{C4498286-F409-F84C-8B4D-189CF2B1A7A3}" type="pres">
      <dgm:prSet presAssocID="{B1D6F4F2-C787-9748-90DD-6672CC8784F3}" presName="gear3dstNode" presStyleLbl="node1" presStyleIdx="2" presStyleCnt="3"/>
      <dgm:spPr/>
    </dgm:pt>
    <dgm:pt modelId="{07C00EFD-85D3-7E47-921C-5E1AF735F096}" type="pres">
      <dgm:prSet presAssocID="{F910A2D9-7DD2-0541-A46F-471A030292A2}" presName="connector1" presStyleLbl="sibTrans2D1" presStyleIdx="0" presStyleCnt="3"/>
      <dgm:spPr/>
    </dgm:pt>
    <dgm:pt modelId="{49EC4DA5-6A45-614B-8754-F2296ED2FA3D}" type="pres">
      <dgm:prSet presAssocID="{7B8A996C-D622-2249-8063-8B610729728F}" presName="connector2" presStyleLbl="sibTrans2D1" presStyleIdx="1" presStyleCnt="3"/>
      <dgm:spPr/>
    </dgm:pt>
    <dgm:pt modelId="{DE2CC099-CC1F-A449-99DF-04160DD52ABC}" type="pres">
      <dgm:prSet presAssocID="{16E718A8-BF22-2142-9A22-041A245D658B}" presName="connector3" presStyleLbl="sibTrans2D1" presStyleIdx="2" presStyleCnt="3"/>
      <dgm:spPr/>
    </dgm:pt>
  </dgm:ptLst>
  <dgm:cxnLst>
    <dgm:cxn modelId="{890C9419-0127-B145-A7D1-CDF431D0CE5D}" type="presOf" srcId="{F910A2D9-7DD2-0541-A46F-471A030292A2}" destId="{07C00EFD-85D3-7E47-921C-5E1AF735F096}" srcOrd="0" destOrd="0" presId="urn:microsoft.com/office/officeart/2005/8/layout/gear1"/>
    <dgm:cxn modelId="{79E3CA35-F7DA-0E44-8C96-9B2BCE6A3A29}" type="presOf" srcId="{C3A7AD38-54F2-B542-9C4B-3E86E94C9230}" destId="{FBF92B13-66F9-BD42-BD40-EF00EA50B888}" srcOrd="0" destOrd="0" presId="urn:microsoft.com/office/officeart/2005/8/layout/gear1"/>
    <dgm:cxn modelId="{8B49743E-5165-9343-ACC8-412E36E02B21}" type="presOf" srcId="{0845A105-2C81-9541-8452-521A45AFE7CD}" destId="{1EB036DB-6CCC-8846-9024-07B89CEA36D2}" srcOrd="0" destOrd="0" presId="urn:microsoft.com/office/officeart/2005/8/layout/gear1"/>
    <dgm:cxn modelId="{ECA5194D-CD7E-844A-9FA6-66307DD6C578}" type="presOf" srcId="{B1D6F4F2-C787-9748-90DD-6672CC8784F3}" destId="{A02BB24A-C3E9-E641-932E-BD4118EBF702}" srcOrd="1" destOrd="0" presId="urn:microsoft.com/office/officeart/2005/8/layout/gear1"/>
    <dgm:cxn modelId="{CB55D451-BA81-2144-8F21-71C8AF7DC914}" type="presOf" srcId="{0845A105-2C81-9541-8452-521A45AFE7CD}" destId="{9E807496-426F-8442-8931-714D7C316F78}" srcOrd="1" destOrd="0" presId="urn:microsoft.com/office/officeart/2005/8/layout/gear1"/>
    <dgm:cxn modelId="{6AC4FF78-3AF6-D34B-84BB-04EE92D4AB5E}" srcId="{C3A7AD38-54F2-B542-9C4B-3E86E94C9230}" destId="{0845A105-2C81-9541-8452-521A45AFE7CD}" srcOrd="1" destOrd="0" parTransId="{2567E540-3097-9146-A08F-045F48F8F096}" sibTransId="{7B8A996C-D622-2249-8063-8B610729728F}"/>
    <dgm:cxn modelId="{AD826E81-76E4-7441-AA39-F0D97F2238AF}" type="presOf" srcId="{D5BF1C67-1054-6540-9B93-5E40E975E0E3}" destId="{AC2C4A60-321D-2849-8C85-007BD52A7793}" srcOrd="2" destOrd="0" presId="urn:microsoft.com/office/officeart/2005/8/layout/gear1"/>
    <dgm:cxn modelId="{7C1BA882-E0D2-E247-A346-CB64B6D285B4}" type="presOf" srcId="{D5BF1C67-1054-6540-9B93-5E40E975E0E3}" destId="{D2B7957B-0DFA-F641-99F8-74F9A490B30D}" srcOrd="1" destOrd="0" presId="urn:microsoft.com/office/officeart/2005/8/layout/gear1"/>
    <dgm:cxn modelId="{5C151790-F19E-BD4C-8E99-E4C8EB1E30E9}" srcId="{C3A7AD38-54F2-B542-9C4B-3E86E94C9230}" destId="{B1D6F4F2-C787-9748-90DD-6672CC8784F3}" srcOrd="2" destOrd="0" parTransId="{CEAE913D-D292-2A44-8A4F-DD5AEDBE122C}" sibTransId="{16E718A8-BF22-2142-9A22-041A245D658B}"/>
    <dgm:cxn modelId="{395B4790-F13C-AF4D-B29E-C5C3A044408A}" type="presOf" srcId="{7B8A996C-D622-2249-8063-8B610729728F}" destId="{49EC4DA5-6A45-614B-8754-F2296ED2FA3D}" srcOrd="0" destOrd="0" presId="urn:microsoft.com/office/officeart/2005/8/layout/gear1"/>
    <dgm:cxn modelId="{71B5C996-BDFF-654B-87E6-9970FDCD958D}" type="presOf" srcId="{B1D6F4F2-C787-9748-90DD-6672CC8784F3}" destId="{C4498286-F409-F84C-8B4D-189CF2B1A7A3}" srcOrd="3" destOrd="0" presId="urn:microsoft.com/office/officeart/2005/8/layout/gear1"/>
    <dgm:cxn modelId="{66E79B9C-85D1-D349-ADB4-B80B607F8E36}" type="presOf" srcId="{B1D6F4F2-C787-9748-90DD-6672CC8784F3}" destId="{5DB97A4C-6567-B04C-A1C6-3742202892C5}" srcOrd="2" destOrd="0" presId="urn:microsoft.com/office/officeart/2005/8/layout/gear1"/>
    <dgm:cxn modelId="{DC6A1FA1-738E-D24F-AD6A-8A1782198FB9}" type="presOf" srcId="{B1D6F4F2-C787-9748-90DD-6672CC8784F3}" destId="{F7B13DE8-8CD2-3745-A5A2-8E2DC0E69A3E}" srcOrd="0" destOrd="0" presId="urn:microsoft.com/office/officeart/2005/8/layout/gear1"/>
    <dgm:cxn modelId="{43E970A1-C919-4441-8BD5-94336032F58C}" type="presOf" srcId="{0845A105-2C81-9541-8452-521A45AFE7CD}" destId="{E2201A9C-37D3-0544-B58A-E15F5849EADA}" srcOrd="2" destOrd="0" presId="urn:microsoft.com/office/officeart/2005/8/layout/gear1"/>
    <dgm:cxn modelId="{6BC533BD-59C1-FC41-BECF-F4B4B2D4E868}" type="presOf" srcId="{16E718A8-BF22-2142-9A22-041A245D658B}" destId="{DE2CC099-CC1F-A449-99DF-04160DD52ABC}" srcOrd="0" destOrd="0" presId="urn:microsoft.com/office/officeart/2005/8/layout/gear1"/>
    <dgm:cxn modelId="{20B606BE-875C-044D-9CF9-B6130E8AC5F2}" type="presOf" srcId="{D5BF1C67-1054-6540-9B93-5E40E975E0E3}" destId="{A51BD1A4-533D-B543-BB6A-88E1DF4550BA}" srcOrd="0" destOrd="0" presId="urn:microsoft.com/office/officeart/2005/8/layout/gear1"/>
    <dgm:cxn modelId="{A693CFDA-7D13-7D4F-A233-FC12862E12E8}" srcId="{C3A7AD38-54F2-B542-9C4B-3E86E94C9230}" destId="{D5BF1C67-1054-6540-9B93-5E40E975E0E3}" srcOrd="0" destOrd="0" parTransId="{89399BE1-FC86-9941-A7EE-51BD41F44697}" sibTransId="{F910A2D9-7DD2-0541-A46F-471A030292A2}"/>
    <dgm:cxn modelId="{BA024BB8-4E7D-DA43-B5C4-8387284F3DA7}" type="presParOf" srcId="{FBF92B13-66F9-BD42-BD40-EF00EA50B888}" destId="{A51BD1A4-533D-B543-BB6A-88E1DF4550BA}" srcOrd="0" destOrd="0" presId="urn:microsoft.com/office/officeart/2005/8/layout/gear1"/>
    <dgm:cxn modelId="{0D39A691-500C-FC42-8A1B-D8A159DEC7DD}" type="presParOf" srcId="{FBF92B13-66F9-BD42-BD40-EF00EA50B888}" destId="{D2B7957B-0DFA-F641-99F8-74F9A490B30D}" srcOrd="1" destOrd="0" presId="urn:microsoft.com/office/officeart/2005/8/layout/gear1"/>
    <dgm:cxn modelId="{BD06465B-41B4-F84F-BF90-B3B75736DF0D}" type="presParOf" srcId="{FBF92B13-66F9-BD42-BD40-EF00EA50B888}" destId="{AC2C4A60-321D-2849-8C85-007BD52A7793}" srcOrd="2" destOrd="0" presId="urn:microsoft.com/office/officeart/2005/8/layout/gear1"/>
    <dgm:cxn modelId="{1EA43844-B59F-1148-8552-E1FE6C2CD9DF}" type="presParOf" srcId="{FBF92B13-66F9-BD42-BD40-EF00EA50B888}" destId="{1EB036DB-6CCC-8846-9024-07B89CEA36D2}" srcOrd="3" destOrd="0" presId="urn:microsoft.com/office/officeart/2005/8/layout/gear1"/>
    <dgm:cxn modelId="{20CFE61B-E841-A146-B2FA-6444926FD9AF}" type="presParOf" srcId="{FBF92B13-66F9-BD42-BD40-EF00EA50B888}" destId="{9E807496-426F-8442-8931-714D7C316F78}" srcOrd="4" destOrd="0" presId="urn:microsoft.com/office/officeart/2005/8/layout/gear1"/>
    <dgm:cxn modelId="{BD1A5168-C7E1-ED48-B5B0-4651097BBBEB}" type="presParOf" srcId="{FBF92B13-66F9-BD42-BD40-EF00EA50B888}" destId="{E2201A9C-37D3-0544-B58A-E15F5849EADA}" srcOrd="5" destOrd="0" presId="urn:microsoft.com/office/officeart/2005/8/layout/gear1"/>
    <dgm:cxn modelId="{2D1B1E63-EABA-9744-BE33-F098DC357463}" type="presParOf" srcId="{FBF92B13-66F9-BD42-BD40-EF00EA50B888}" destId="{F7B13DE8-8CD2-3745-A5A2-8E2DC0E69A3E}" srcOrd="6" destOrd="0" presId="urn:microsoft.com/office/officeart/2005/8/layout/gear1"/>
    <dgm:cxn modelId="{120DD696-87FB-474F-B688-3685A38F5494}" type="presParOf" srcId="{FBF92B13-66F9-BD42-BD40-EF00EA50B888}" destId="{A02BB24A-C3E9-E641-932E-BD4118EBF702}" srcOrd="7" destOrd="0" presId="urn:microsoft.com/office/officeart/2005/8/layout/gear1"/>
    <dgm:cxn modelId="{20E11DCD-10CC-6048-8614-61149A7CB06C}" type="presParOf" srcId="{FBF92B13-66F9-BD42-BD40-EF00EA50B888}" destId="{5DB97A4C-6567-B04C-A1C6-3742202892C5}" srcOrd="8" destOrd="0" presId="urn:microsoft.com/office/officeart/2005/8/layout/gear1"/>
    <dgm:cxn modelId="{9C8A0B63-9BF6-6743-8CB3-A20816A6A708}" type="presParOf" srcId="{FBF92B13-66F9-BD42-BD40-EF00EA50B888}" destId="{C4498286-F409-F84C-8B4D-189CF2B1A7A3}" srcOrd="9" destOrd="0" presId="urn:microsoft.com/office/officeart/2005/8/layout/gear1"/>
    <dgm:cxn modelId="{4082C256-52D6-FB45-9FE5-C133E83B3AD8}" type="presParOf" srcId="{FBF92B13-66F9-BD42-BD40-EF00EA50B888}" destId="{07C00EFD-85D3-7E47-921C-5E1AF735F096}" srcOrd="10" destOrd="0" presId="urn:microsoft.com/office/officeart/2005/8/layout/gear1"/>
    <dgm:cxn modelId="{35875219-3808-5643-8E2D-86C8E0DBD385}" type="presParOf" srcId="{FBF92B13-66F9-BD42-BD40-EF00EA50B888}" destId="{49EC4DA5-6A45-614B-8754-F2296ED2FA3D}" srcOrd="11" destOrd="0" presId="urn:microsoft.com/office/officeart/2005/8/layout/gear1"/>
    <dgm:cxn modelId="{0FDDF4D0-D0A1-B94A-8E81-A59048DF5DA8}" type="presParOf" srcId="{FBF92B13-66F9-BD42-BD40-EF00EA50B888}" destId="{DE2CC099-CC1F-A449-99DF-04160DD52AB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7E6F99-8130-2C40-A48B-ED833B578C33}" type="pres">
      <dgm:prSet presAssocID="{92235C78-B5AD-6E4E-AF9D-24B25D74AF20}" presName="Name0" presStyleCnt="0">
        <dgm:presLayoutVars>
          <dgm:dir/>
          <dgm:resizeHandles/>
        </dgm:presLayoutVars>
      </dgm:prSet>
      <dgm:spPr/>
    </dgm:pt>
  </dgm:ptLst>
  <dgm:cxnLst>
    <dgm:cxn modelId="{A97CB8A7-B83A-F44B-8034-A26AF4C7AF39}" type="presOf" srcId="{92235C78-B5AD-6E4E-AF9D-24B25D74AF20}" destId="{8B7E6F99-8130-2C40-A48B-ED833B578C33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sz="1400" b="1" u="sng" dirty="0">
              <a:solidFill>
                <a:schemeClr val="bg1"/>
              </a:solidFill>
            </a:rPr>
            <a:t>MODUŁ STAŁY</a:t>
          </a:r>
        </a:p>
        <a:p>
          <a:pPr algn="l"/>
          <a:r>
            <a:rPr lang="pl-PL" sz="1400" dirty="0"/>
            <a:t>Choroby wewnętrzne </a:t>
          </a:r>
          <a:r>
            <a:rPr lang="pl-PL" sz="1400" b="1" u="sng" dirty="0"/>
            <a:t>10 tyg</a:t>
          </a:r>
          <a:endParaRPr lang="pl-PL" sz="1400" dirty="0"/>
        </a:p>
        <a:p>
          <a:pPr algn="l"/>
          <a:r>
            <a:rPr lang="pl-PL" sz="1400" dirty="0"/>
            <a:t>Pediatria 8</a:t>
          </a:r>
          <a:r>
            <a:rPr lang="pl-PL" sz="1400" b="1" u="sng" dirty="0"/>
            <a:t> tyg</a:t>
          </a:r>
          <a:endParaRPr lang="pl-PL" sz="1400" dirty="0"/>
        </a:p>
        <a:p>
          <a:pPr algn="l"/>
          <a:r>
            <a:rPr lang="pl-PL" sz="1400" dirty="0"/>
            <a:t>Chirurgia ogólna 7</a:t>
          </a:r>
          <a:r>
            <a:rPr lang="pl-PL" sz="1400" b="1" u="sng" dirty="0"/>
            <a:t> tyg</a:t>
          </a:r>
          <a:endParaRPr lang="pl-PL" sz="1400" dirty="0"/>
        </a:p>
        <a:p>
          <a:pPr algn="l"/>
          <a:r>
            <a:rPr lang="pl-PL" sz="1400" dirty="0"/>
            <a:t>Medycyna ratunkowa </a:t>
          </a:r>
          <a:r>
            <a:rPr lang="pl-PL" sz="1400" b="1" u="sng" dirty="0"/>
            <a:t>i</a:t>
          </a:r>
          <a:r>
            <a:rPr lang="pl-PL" sz="1400" dirty="0"/>
            <a:t> Intensywna terapia </a:t>
          </a:r>
          <a:r>
            <a:rPr lang="pl-PL" sz="1400" b="1" u="sng" dirty="0"/>
            <a:t>6 </a:t>
          </a:r>
          <a:r>
            <a:rPr lang="pl-PL" sz="1400" b="1" dirty="0"/>
            <a:t>tyg (SOR + Oddział Intensywnej Terapii 3 + 3 tygodnie)</a:t>
          </a:r>
          <a:endParaRPr lang="pl-PL" sz="1400" dirty="0"/>
        </a:p>
        <a:p>
          <a:pPr algn="l"/>
          <a:r>
            <a:rPr lang="pl-PL" sz="1400" dirty="0"/>
            <a:t> Medycyna rodzinna 4</a:t>
          </a:r>
          <a:r>
            <a:rPr lang="pl-PL" sz="1400" b="1" u="sng" dirty="0"/>
            <a:t> tyg</a:t>
          </a:r>
        </a:p>
        <a:p>
          <a:pPr algn="ctr"/>
          <a:r>
            <a:rPr lang="pl-PL" sz="1400" b="1" u="sng" dirty="0">
              <a:solidFill>
                <a:schemeClr val="bg1"/>
              </a:solidFill>
            </a:rPr>
            <a:t>MODUŁ PERSONALIZOWANY</a:t>
          </a:r>
        </a:p>
        <a:p>
          <a:pPr algn="l"/>
          <a:r>
            <a:rPr lang="pl-PL" sz="1400" dirty="0">
              <a:solidFill>
                <a:schemeClr val="bg1"/>
              </a:solidFill>
            </a:rPr>
            <a:t>12 tygodni do wyboru w 1-3 miejscach</a:t>
          </a:r>
          <a:endParaRPr lang="pl-PL" sz="1400" dirty="0"/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5585B331-6590-E64A-9318-D6F624BF2876}">
      <dgm:prSet phldrT="[Tekst]" custT="1"/>
      <dgm:spPr>
        <a:solidFill>
          <a:srgbClr val="7030A0"/>
        </a:solidFill>
      </dgm:spPr>
      <dgm:t>
        <a:bodyPr/>
        <a:lstStyle/>
        <a:p>
          <a:pPr algn="ctr"/>
          <a:r>
            <a:rPr lang="pl-PL" sz="1400" b="1" u="sng" dirty="0">
              <a:solidFill>
                <a:schemeClr val="bg1"/>
              </a:solidFill>
            </a:rPr>
            <a:t>MODUŁ STAŁY</a:t>
          </a:r>
        </a:p>
        <a:p>
          <a:pPr algn="ctr"/>
          <a:endParaRPr lang="pl-PL" sz="800" b="1" u="sng" dirty="0">
            <a:solidFill>
              <a:schemeClr val="bg1"/>
            </a:solidFill>
          </a:endParaRPr>
        </a:p>
        <a:p>
          <a:pPr algn="l"/>
          <a:r>
            <a:rPr lang="pl-PL" sz="1400" dirty="0"/>
            <a:t>Stomatologia zachowawcza </a:t>
          </a:r>
          <a:r>
            <a:rPr lang="pl-PL" sz="1400" b="1" u="sng" dirty="0"/>
            <a:t>10 tyg</a:t>
          </a:r>
        </a:p>
        <a:p>
          <a:pPr algn="l"/>
          <a:r>
            <a:rPr lang="pl-PL" sz="1400" dirty="0"/>
            <a:t>Stomatologia dziecięca </a:t>
          </a:r>
          <a:r>
            <a:rPr lang="pl-PL" sz="1400" b="1" u="sng" dirty="0"/>
            <a:t>6 tyg</a:t>
          </a:r>
        </a:p>
        <a:p>
          <a:pPr algn="l"/>
          <a:r>
            <a:rPr lang="pl-PL" sz="1400" dirty="0"/>
            <a:t>Chirurgia stomatologiczna </a:t>
          </a:r>
          <a:r>
            <a:rPr lang="pl-PL" sz="1400" b="1" u="sng" dirty="0"/>
            <a:t>6 tyg</a:t>
          </a:r>
          <a:endParaRPr lang="pl-PL" sz="1400" dirty="0"/>
        </a:p>
        <a:p>
          <a:pPr algn="l"/>
          <a:r>
            <a:rPr lang="pl-PL" sz="1400" dirty="0"/>
            <a:t>Protetyka stomatologiczna </a:t>
          </a:r>
          <a:r>
            <a:rPr lang="pl-PL" sz="1400" b="1" u="sng" dirty="0"/>
            <a:t>6 tyg</a:t>
          </a:r>
          <a:endParaRPr lang="pl-PL" sz="1400" dirty="0"/>
        </a:p>
        <a:p>
          <a:pPr algn="l"/>
          <a:r>
            <a:rPr lang="pl-PL" sz="1400" dirty="0"/>
            <a:t>Ortodoncja </a:t>
          </a:r>
          <a:r>
            <a:rPr lang="pl-PL" sz="1400" b="1" u="sng" dirty="0"/>
            <a:t>4 tyg</a:t>
          </a:r>
        </a:p>
        <a:p>
          <a:pPr algn="l"/>
          <a:r>
            <a:rPr lang="pl-PL" sz="1400" b="0" u="none" dirty="0"/>
            <a:t>Periodontologia </a:t>
          </a:r>
          <a:r>
            <a:rPr lang="pl-PL" sz="1400" b="1" u="sng" dirty="0"/>
            <a:t>1 tydzień</a:t>
          </a:r>
        </a:p>
        <a:p>
          <a:pPr algn="ctr"/>
          <a:r>
            <a:rPr lang="pl-PL" sz="1400" b="1" u="sng" dirty="0">
              <a:solidFill>
                <a:schemeClr val="bg1"/>
              </a:solidFill>
            </a:rPr>
            <a:t>MODUŁ PERSONALIZOWANY</a:t>
          </a:r>
        </a:p>
        <a:p>
          <a:pPr algn="l"/>
          <a:r>
            <a:rPr lang="pl-PL" sz="1400" dirty="0">
              <a:solidFill>
                <a:schemeClr val="bg1"/>
              </a:solidFill>
            </a:rPr>
            <a:t>12 tygodni do wyboru w 1-3 miejscach</a:t>
          </a:r>
          <a:endParaRPr lang="pl-PL" sz="1400" dirty="0"/>
        </a:p>
      </dgm:t>
    </dgm:pt>
    <dgm:pt modelId="{003958AC-18AB-CA4F-9B38-671A52C96073}" type="sibTrans" cxnId="{B4FF4D1E-4566-E542-8CA5-D58217575D6F}">
      <dgm:prSet/>
      <dgm:spPr/>
      <dgm:t>
        <a:bodyPr/>
        <a:lstStyle/>
        <a:p>
          <a:endParaRPr lang="pl-PL"/>
        </a:p>
      </dgm:t>
    </dgm:pt>
    <dgm:pt modelId="{17BA3AF8-ED3B-E848-A867-86D6727DD040}" type="parTrans" cxnId="{B4FF4D1E-4566-E542-8CA5-D58217575D6F}">
      <dgm:prSet/>
      <dgm:spPr/>
      <dgm:t>
        <a:bodyPr/>
        <a:lstStyle/>
        <a:p>
          <a:endParaRPr lang="pl-PL"/>
        </a:p>
      </dgm:t>
    </dgm:pt>
    <dgm:pt modelId="{8B7E6F99-8130-2C40-A48B-ED833B578C33}" type="pres">
      <dgm:prSet presAssocID="{92235C78-B5AD-6E4E-AF9D-24B25D74AF20}" presName="Name0" presStyleCnt="0">
        <dgm:presLayoutVars>
          <dgm:dir/>
          <dgm:resizeHandles/>
        </dgm:presLayoutVars>
      </dgm:prSet>
      <dgm:spPr/>
    </dgm:pt>
    <dgm:pt modelId="{10A66480-8798-C84D-A08F-304C04F0BBA3}" type="pres">
      <dgm:prSet presAssocID="{7C34E0BF-CAF9-4942-A751-8E251F54ADBB}" presName="compNode" presStyleCnt="0"/>
      <dgm:spPr/>
    </dgm:pt>
    <dgm:pt modelId="{DB7B0E0B-9EB9-2E42-A368-3E2E29E4714F}" type="pres">
      <dgm:prSet presAssocID="{7C34E0BF-CAF9-4942-A751-8E251F54ADBB}" presName="dummyConnPt" presStyleCnt="0"/>
      <dgm:spPr/>
    </dgm:pt>
    <dgm:pt modelId="{D7671FAF-0618-1442-A24F-53B05015A44D}" type="pres">
      <dgm:prSet presAssocID="{7C34E0BF-CAF9-4942-A751-8E251F54ADBB}" presName="node" presStyleLbl="node1" presStyleIdx="0" presStyleCnt="2" custScaleX="1346023" custScaleY="1981776" custLinFactX="-400000" custLinFactY="741504" custLinFactNeighborX="-476099" custLinFactNeighborY="800000">
        <dgm:presLayoutVars>
          <dgm:bulletEnabled val="1"/>
        </dgm:presLayoutVars>
      </dgm:prSet>
      <dgm:spPr/>
    </dgm:pt>
    <dgm:pt modelId="{425BD6A4-40D5-7048-878D-9B22622C7A46}" type="pres">
      <dgm:prSet presAssocID="{4A28C2E1-8FE9-8E4C-B8EC-E3E05868C053}" presName="sibTrans" presStyleLbl="bgSibTrans2D1" presStyleIdx="0" presStyleCnt="1"/>
      <dgm:spPr/>
    </dgm:pt>
    <dgm:pt modelId="{951B857A-7A04-7445-A2FA-C02C356B487E}" type="pres">
      <dgm:prSet presAssocID="{5585B331-6590-E64A-9318-D6F624BF2876}" presName="compNode" presStyleCnt="0"/>
      <dgm:spPr/>
    </dgm:pt>
    <dgm:pt modelId="{CD42DE7F-96DE-6940-8406-2F9199B0DFBB}" type="pres">
      <dgm:prSet presAssocID="{5585B331-6590-E64A-9318-D6F624BF2876}" presName="dummyConnPt" presStyleCnt="0"/>
      <dgm:spPr/>
    </dgm:pt>
    <dgm:pt modelId="{099CD178-7A35-D84E-89F5-D8DF3DC92627}" type="pres">
      <dgm:prSet presAssocID="{5585B331-6590-E64A-9318-D6F624BF2876}" presName="node" presStyleLbl="node1" presStyleIdx="1" presStyleCnt="2" custScaleX="1319550" custScaleY="2000000" custLinFactX="442009" custLinFactY="-200000" custLinFactNeighborX="500000" custLinFactNeighborY="-267818">
        <dgm:presLayoutVars>
          <dgm:bulletEnabled val="1"/>
        </dgm:presLayoutVars>
      </dgm:prSet>
      <dgm:spPr/>
    </dgm:pt>
  </dgm:ptLst>
  <dgm:cxnLst>
    <dgm:cxn modelId="{B4FF4D1E-4566-E542-8CA5-D58217575D6F}" srcId="{92235C78-B5AD-6E4E-AF9D-24B25D74AF20}" destId="{5585B331-6590-E64A-9318-D6F624BF2876}" srcOrd="1" destOrd="0" parTransId="{17BA3AF8-ED3B-E848-A867-86D6727DD040}" sibTransId="{003958AC-18AB-CA4F-9B38-671A52C96073}"/>
    <dgm:cxn modelId="{548DCA8C-7E25-DF41-A2D3-98FFE1CB1E64}" type="presOf" srcId="{4A28C2E1-8FE9-8E4C-B8EC-E3E05868C053}" destId="{425BD6A4-40D5-7048-878D-9B22622C7A46}" srcOrd="0" destOrd="0" presId="urn:microsoft.com/office/officeart/2005/8/layout/bProcess4"/>
    <dgm:cxn modelId="{513A7F8F-4FE9-8048-8347-643B6572F000}" type="presOf" srcId="{7C34E0BF-CAF9-4942-A751-8E251F54ADBB}" destId="{D7671FAF-0618-1442-A24F-53B05015A44D}" srcOrd="0" destOrd="0" presId="urn:microsoft.com/office/officeart/2005/8/layout/bProcess4"/>
    <dgm:cxn modelId="{A97CB8A7-B83A-F44B-8034-A26AF4C7AF39}" type="presOf" srcId="{92235C78-B5AD-6E4E-AF9D-24B25D74AF20}" destId="{8B7E6F99-8130-2C40-A48B-ED833B578C33}" srcOrd="0" destOrd="0" presId="urn:microsoft.com/office/officeart/2005/8/layout/b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B77B1DF1-2A8F-0F45-8B6B-E0E0BD968620}" type="presOf" srcId="{5585B331-6590-E64A-9318-D6F624BF2876}" destId="{099CD178-7A35-D84E-89F5-D8DF3DC92627}" srcOrd="0" destOrd="0" presId="urn:microsoft.com/office/officeart/2005/8/layout/bProcess4"/>
    <dgm:cxn modelId="{730EB49D-17B2-9B4E-8367-7728171030D8}" type="presParOf" srcId="{8B7E6F99-8130-2C40-A48B-ED833B578C33}" destId="{10A66480-8798-C84D-A08F-304C04F0BBA3}" srcOrd="0" destOrd="0" presId="urn:microsoft.com/office/officeart/2005/8/layout/bProcess4"/>
    <dgm:cxn modelId="{6280FA7E-0959-A749-A615-78E768DB1353}" type="presParOf" srcId="{10A66480-8798-C84D-A08F-304C04F0BBA3}" destId="{DB7B0E0B-9EB9-2E42-A368-3E2E29E4714F}" srcOrd="0" destOrd="0" presId="urn:microsoft.com/office/officeart/2005/8/layout/bProcess4"/>
    <dgm:cxn modelId="{8285D4D0-76D9-6246-9698-D1D1F5C3865B}" type="presParOf" srcId="{10A66480-8798-C84D-A08F-304C04F0BBA3}" destId="{D7671FAF-0618-1442-A24F-53B05015A44D}" srcOrd="1" destOrd="0" presId="urn:microsoft.com/office/officeart/2005/8/layout/bProcess4"/>
    <dgm:cxn modelId="{BFBD5F25-B253-3F4A-BEA3-58251BD212C0}" type="presParOf" srcId="{8B7E6F99-8130-2C40-A48B-ED833B578C33}" destId="{425BD6A4-40D5-7048-878D-9B22622C7A46}" srcOrd="1" destOrd="0" presId="urn:microsoft.com/office/officeart/2005/8/layout/bProcess4"/>
    <dgm:cxn modelId="{8D838E84-38A1-EC40-BF76-C749FE3E8C5A}" type="presParOf" srcId="{8B7E6F99-8130-2C40-A48B-ED833B578C33}" destId="{951B857A-7A04-7445-A2FA-C02C356B487E}" srcOrd="2" destOrd="0" presId="urn:microsoft.com/office/officeart/2005/8/layout/bProcess4"/>
    <dgm:cxn modelId="{9D3EA1B8-679D-BE4E-A29C-2965BB293767}" type="presParOf" srcId="{951B857A-7A04-7445-A2FA-C02C356B487E}" destId="{CD42DE7F-96DE-6940-8406-2F9199B0DFBB}" srcOrd="0" destOrd="0" presId="urn:microsoft.com/office/officeart/2005/8/layout/bProcess4"/>
    <dgm:cxn modelId="{F37B8B5C-5E7B-1343-8052-133F7940D3C8}" type="presParOf" srcId="{951B857A-7A04-7445-A2FA-C02C356B487E}" destId="{099CD178-7A35-D84E-89F5-D8DF3DC9262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/>
      <dgm:spPr/>
      <dgm:t>
        <a:bodyPr/>
        <a:lstStyle/>
        <a:p>
          <a:r>
            <a:rPr lang="pl-PL" dirty="0"/>
            <a:t>Rekrutacja na szkolenie specjalizacyjne – schemat ideowy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C132495B-1B5C-1C44-92BA-96E089B7E029}">
      <dgm:prSet phldrT="[Tekst]"/>
      <dgm:spPr/>
      <dgm:t>
        <a:bodyPr/>
        <a:lstStyle/>
        <a:p>
          <a:r>
            <a:rPr lang="pl-PL" dirty="0"/>
            <a:t>Kierunek lekarski/lekarsko dentystyczny</a:t>
          </a:r>
        </a:p>
      </dgm:t>
    </dgm:pt>
    <dgm:pt modelId="{0FD0B7F6-9A30-9E42-BB92-3B26EBA44E2E}" type="parTrans" cxnId="{A269E077-0DEF-0945-A90A-B940EB47B76B}">
      <dgm:prSet/>
      <dgm:spPr/>
      <dgm:t>
        <a:bodyPr/>
        <a:lstStyle/>
        <a:p>
          <a:endParaRPr lang="pl-PL"/>
        </a:p>
      </dgm:t>
    </dgm:pt>
    <dgm:pt modelId="{4EC212A5-8BB5-4746-BFFB-74274D7DBCA8}" type="sibTrans" cxnId="{A269E077-0DEF-0945-A90A-B940EB47B76B}">
      <dgm:prSet/>
      <dgm:spPr/>
      <dgm:t>
        <a:bodyPr/>
        <a:lstStyle/>
        <a:p>
          <a:endParaRPr lang="pl-PL"/>
        </a:p>
      </dgm:t>
    </dgm:pt>
    <dgm:pt modelId="{F710043D-BC00-4E47-B951-3591D4BCF11B}" type="pres">
      <dgm:prSet presAssocID="{92235C78-B5AD-6E4E-AF9D-24B25D74AF20}" presName="Name0" presStyleCnt="0">
        <dgm:presLayoutVars>
          <dgm:dir/>
          <dgm:animLvl val="lvl"/>
          <dgm:resizeHandles val="exact"/>
        </dgm:presLayoutVars>
      </dgm:prSet>
      <dgm:spPr/>
    </dgm:pt>
    <dgm:pt modelId="{5F730A1B-CE2F-8D4F-AD76-960F161E0DF2}" type="pres">
      <dgm:prSet presAssocID="{7C34E0BF-CAF9-4942-A751-8E251F54ADBB}" presName="boxAndChildren" presStyleCnt="0"/>
      <dgm:spPr/>
    </dgm:pt>
    <dgm:pt modelId="{36102088-255D-6549-A7FE-BF7DF17DA591}" type="pres">
      <dgm:prSet presAssocID="{7C34E0BF-CAF9-4942-A751-8E251F54ADBB}" presName="parentTextBox" presStyleLbl="node1" presStyleIdx="0" presStyleCnt="1"/>
      <dgm:spPr/>
    </dgm:pt>
    <dgm:pt modelId="{FD990399-4C54-9E4F-850B-1D17B74912B9}" type="pres">
      <dgm:prSet presAssocID="{7C34E0BF-CAF9-4942-A751-8E251F54ADBB}" presName="entireBox" presStyleLbl="node1" presStyleIdx="0" presStyleCnt="1"/>
      <dgm:spPr/>
    </dgm:pt>
    <dgm:pt modelId="{BEF2064B-58D0-884A-B340-996ADD67CE7E}" type="pres">
      <dgm:prSet presAssocID="{7C34E0BF-CAF9-4942-A751-8E251F54ADBB}" presName="descendantBox" presStyleCnt="0"/>
      <dgm:spPr/>
    </dgm:pt>
    <dgm:pt modelId="{8AD96907-7CA3-5F48-862E-AC9D2406D79F}" type="pres">
      <dgm:prSet presAssocID="{C132495B-1B5C-1C44-92BA-96E089B7E029}" presName="childTextBox" presStyleLbl="fgAccFollowNode1" presStyleIdx="0" presStyleCnt="1" custLinFactNeighborX="-213" custLinFactNeighborY="-2846">
        <dgm:presLayoutVars>
          <dgm:bulletEnabled val="1"/>
        </dgm:presLayoutVars>
      </dgm:prSet>
      <dgm:spPr/>
    </dgm:pt>
  </dgm:ptLst>
  <dgm:cxnLst>
    <dgm:cxn modelId="{5D91612B-D2D2-3049-B4A3-47D4001B6051}" type="presOf" srcId="{92235C78-B5AD-6E4E-AF9D-24B25D74AF20}" destId="{F710043D-BC00-4E47-B951-3591D4BCF11B}" srcOrd="0" destOrd="0" presId="urn:microsoft.com/office/officeart/2005/8/layout/process4"/>
    <dgm:cxn modelId="{AEDCB952-8C65-0D4D-A816-B99EFA1CAAF2}" type="presOf" srcId="{7C34E0BF-CAF9-4942-A751-8E251F54ADBB}" destId="{36102088-255D-6549-A7FE-BF7DF17DA591}" srcOrd="0" destOrd="0" presId="urn:microsoft.com/office/officeart/2005/8/layout/process4"/>
    <dgm:cxn modelId="{59198372-EE8A-9C46-85DA-826BAC71F7E0}" type="presOf" srcId="{C132495B-1B5C-1C44-92BA-96E089B7E029}" destId="{8AD96907-7CA3-5F48-862E-AC9D2406D79F}" srcOrd="0" destOrd="0" presId="urn:microsoft.com/office/officeart/2005/8/layout/process4"/>
    <dgm:cxn modelId="{A269E077-0DEF-0945-A90A-B940EB47B76B}" srcId="{7C34E0BF-CAF9-4942-A751-8E251F54ADBB}" destId="{C132495B-1B5C-1C44-92BA-96E089B7E029}" srcOrd="0" destOrd="0" parTransId="{0FD0B7F6-9A30-9E42-BB92-3B26EBA44E2E}" sibTransId="{4EC212A5-8BB5-4746-BFFB-74274D7DBCA8}"/>
    <dgm:cxn modelId="{DEEDDFB0-2B9C-3740-9545-4A63CD3EB8ED}" type="presOf" srcId="{7C34E0BF-CAF9-4942-A751-8E251F54ADBB}" destId="{FD990399-4C54-9E4F-850B-1D17B74912B9}" srcOrd="1" destOrd="0" presId="urn:microsoft.com/office/officeart/2005/8/layout/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8E59071D-34F6-C04D-B13B-C43C20C187C1}" type="presParOf" srcId="{F710043D-BC00-4E47-B951-3591D4BCF11B}" destId="{5F730A1B-CE2F-8D4F-AD76-960F161E0DF2}" srcOrd="0" destOrd="0" presId="urn:microsoft.com/office/officeart/2005/8/layout/process4"/>
    <dgm:cxn modelId="{DEA986DD-C2F6-7746-8D09-4793DEA103DF}" type="presParOf" srcId="{5F730A1B-CE2F-8D4F-AD76-960F161E0DF2}" destId="{36102088-255D-6549-A7FE-BF7DF17DA591}" srcOrd="0" destOrd="0" presId="urn:microsoft.com/office/officeart/2005/8/layout/process4"/>
    <dgm:cxn modelId="{75476B92-45CF-F14D-A45A-B68E20854002}" type="presParOf" srcId="{5F730A1B-CE2F-8D4F-AD76-960F161E0DF2}" destId="{FD990399-4C54-9E4F-850B-1D17B74912B9}" srcOrd="1" destOrd="0" presId="urn:microsoft.com/office/officeart/2005/8/layout/process4"/>
    <dgm:cxn modelId="{311ECC80-BC34-3644-BAAE-A3451F4543DE}" type="presParOf" srcId="{5F730A1B-CE2F-8D4F-AD76-960F161E0DF2}" destId="{BEF2064B-58D0-884A-B340-996ADD67CE7E}" srcOrd="2" destOrd="0" presId="urn:microsoft.com/office/officeart/2005/8/layout/process4"/>
    <dgm:cxn modelId="{FD817849-E75A-5747-B42E-217E0CB8E58F}" type="presParOf" srcId="{BEF2064B-58D0-884A-B340-996ADD67CE7E}" destId="{8AD96907-7CA3-5F48-862E-AC9D2406D7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/>
      <dgm:spPr/>
      <dgm:t>
        <a:bodyPr/>
        <a:lstStyle/>
        <a:p>
          <a:r>
            <a:rPr lang="pl-PL" dirty="0"/>
            <a:t>Szkolenie specjalizacyjne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C132495B-1B5C-1C44-92BA-96E089B7E029}">
      <dgm:prSet phldrT="[Tekst]"/>
      <dgm:spPr/>
      <dgm:t>
        <a:bodyPr/>
        <a:lstStyle/>
        <a:p>
          <a:r>
            <a:rPr lang="pl-PL" dirty="0"/>
            <a:t>Rezydentura/tryb </a:t>
          </a:r>
          <a:r>
            <a:rPr lang="pl-PL" dirty="0" err="1"/>
            <a:t>pozarezydencki</a:t>
          </a:r>
          <a:r>
            <a:rPr lang="pl-PL" dirty="0"/>
            <a:t> (etat, umowa cywilnoprawna z wynagrodzeniem)</a:t>
          </a:r>
        </a:p>
      </dgm:t>
    </dgm:pt>
    <dgm:pt modelId="{0FD0B7F6-9A30-9E42-BB92-3B26EBA44E2E}" type="parTrans" cxnId="{A269E077-0DEF-0945-A90A-B940EB47B76B}">
      <dgm:prSet/>
      <dgm:spPr/>
      <dgm:t>
        <a:bodyPr/>
        <a:lstStyle/>
        <a:p>
          <a:endParaRPr lang="pl-PL"/>
        </a:p>
      </dgm:t>
    </dgm:pt>
    <dgm:pt modelId="{4EC212A5-8BB5-4746-BFFB-74274D7DBCA8}" type="sibTrans" cxnId="{A269E077-0DEF-0945-A90A-B940EB47B76B}">
      <dgm:prSet/>
      <dgm:spPr/>
      <dgm:t>
        <a:bodyPr/>
        <a:lstStyle/>
        <a:p>
          <a:endParaRPr lang="pl-PL"/>
        </a:p>
      </dgm:t>
    </dgm:pt>
    <dgm:pt modelId="{F710043D-BC00-4E47-B951-3591D4BCF11B}" type="pres">
      <dgm:prSet presAssocID="{92235C78-B5AD-6E4E-AF9D-24B25D74AF20}" presName="Name0" presStyleCnt="0">
        <dgm:presLayoutVars>
          <dgm:dir/>
          <dgm:animLvl val="lvl"/>
          <dgm:resizeHandles val="exact"/>
        </dgm:presLayoutVars>
      </dgm:prSet>
      <dgm:spPr/>
    </dgm:pt>
    <dgm:pt modelId="{5F730A1B-CE2F-8D4F-AD76-960F161E0DF2}" type="pres">
      <dgm:prSet presAssocID="{7C34E0BF-CAF9-4942-A751-8E251F54ADBB}" presName="boxAndChildren" presStyleCnt="0"/>
      <dgm:spPr/>
    </dgm:pt>
    <dgm:pt modelId="{36102088-255D-6549-A7FE-BF7DF17DA591}" type="pres">
      <dgm:prSet presAssocID="{7C34E0BF-CAF9-4942-A751-8E251F54ADBB}" presName="parentTextBox" presStyleLbl="node1" presStyleIdx="0" presStyleCnt="1"/>
      <dgm:spPr/>
    </dgm:pt>
    <dgm:pt modelId="{FD990399-4C54-9E4F-850B-1D17B74912B9}" type="pres">
      <dgm:prSet presAssocID="{7C34E0BF-CAF9-4942-A751-8E251F54ADBB}" presName="entireBox" presStyleLbl="node1" presStyleIdx="0" presStyleCnt="1"/>
      <dgm:spPr/>
    </dgm:pt>
    <dgm:pt modelId="{BEF2064B-58D0-884A-B340-996ADD67CE7E}" type="pres">
      <dgm:prSet presAssocID="{7C34E0BF-CAF9-4942-A751-8E251F54ADBB}" presName="descendantBox" presStyleCnt="0"/>
      <dgm:spPr/>
    </dgm:pt>
    <dgm:pt modelId="{8AD96907-7CA3-5F48-862E-AC9D2406D79F}" type="pres">
      <dgm:prSet presAssocID="{C132495B-1B5C-1C44-92BA-96E089B7E029}" presName="childTextBox" presStyleLbl="fgAccFollowNode1" presStyleIdx="0" presStyleCnt="1" custLinFactNeighborX="-213" custLinFactNeighborY="-2846">
        <dgm:presLayoutVars>
          <dgm:bulletEnabled val="1"/>
        </dgm:presLayoutVars>
      </dgm:prSet>
      <dgm:spPr/>
    </dgm:pt>
  </dgm:ptLst>
  <dgm:cxnLst>
    <dgm:cxn modelId="{5D91612B-D2D2-3049-B4A3-47D4001B6051}" type="presOf" srcId="{92235C78-B5AD-6E4E-AF9D-24B25D74AF20}" destId="{F710043D-BC00-4E47-B951-3591D4BCF11B}" srcOrd="0" destOrd="0" presId="urn:microsoft.com/office/officeart/2005/8/layout/process4"/>
    <dgm:cxn modelId="{AEDCB952-8C65-0D4D-A816-B99EFA1CAAF2}" type="presOf" srcId="{7C34E0BF-CAF9-4942-A751-8E251F54ADBB}" destId="{36102088-255D-6549-A7FE-BF7DF17DA591}" srcOrd="0" destOrd="0" presId="urn:microsoft.com/office/officeart/2005/8/layout/process4"/>
    <dgm:cxn modelId="{59198372-EE8A-9C46-85DA-826BAC71F7E0}" type="presOf" srcId="{C132495B-1B5C-1C44-92BA-96E089B7E029}" destId="{8AD96907-7CA3-5F48-862E-AC9D2406D79F}" srcOrd="0" destOrd="0" presId="urn:microsoft.com/office/officeart/2005/8/layout/process4"/>
    <dgm:cxn modelId="{A269E077-0DEF-0945-A90A-B940EB47B76B}" srcId="{7C34E0BF-CAF9-4942-A751-8E251F54ADBB}" destId="{C132495B-1B5C-1C44-92BA-96E089B7E029}" srcOrd="0" destOrd="0" parTransId="{0FD0B7F6-9A30-9E42-BB92-3B26EBA44E2E}" sibTransId="{4EC212A5-8BB5-4746-BFFB-74274D7DBCA8}"/>
    <dgm:cxn modelId="{DEEDDFB0-2B9C-3740-9545-4A63CD3EB8ED}" type="presOf" srcId="{7C34E0BF-CAF9-4942-A751-8E251F54ADBB}" destId="{FD990399-4C54-9E4F-850B-1D17B74912B9}" srcOrd="1" destOrd="0" presId="urn:microsoft.com/office/officeart/2005/8/layout/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8E59071D-34F6-C04D-B13B-C43C20C187C1}" type="presParOf" srcId="{F710043D-BC00-4E47-B951-3591D4BCF11B}" destId="{5F730A1B-CE2F-8D4F-AD76-960F161E0DF2}" srcOrd="0" destOrd="0" presId="urn:microsoft.com/office/officeart/2005/8/layout/process4"/>
    <dgm:cxn modelId="{DEA986DD-C2F6-7746-8D09-4793DEA103DF}" type="presParOf" srcId="{5F730A1B-CE2F-8D4F-AD76-960F161E0DF2}" destId="{36102088-255D-6549-A7FE-BF7DF17DA591}" srcOrd="0" destOrd="0" presId="urn:microsoft.com/office/officeart/2005/8/layout/process4"/>
    <dgm:cxn modelId="{75476B92-45CF-F14D-A45A-B68E20854002}" type="presParOf" srcId="{5F730A1B-CE2F-8D4F-AD76-960F161E0DF2}" destId="{FD990399-4C54-9E4F-850B-1D17B74912B9}" srcOrd="1" destOrd="0" presId="urn:microsoft.com/office/officeart/2005/8/layout/process4"/>
    <dgm:cxn modelId="{311ECC80-BC34-3644-BAAE-A3451F4543DE}" type="presParOf" srcId="{5F730A1B-CE2F-8D4F-AD76-960F161E0DF2}" destId="{BEF2064B-58D0-884A-B340-996ADD67CE7E}" srcOrd="2" destOrd="0" presId="urn:microsoft.com/office/officeart/2005/8/layout/process4"/>
    <dgm:cxn modelId="{FD817849-E75A-5747-B42E-217E0CB8E58F}" type="presParOf" srcId="{BEF2064B-58D0-884A-B340-996ADD67CE7E}" destId="{8AD96907-7CA3-5F48-862E-AC9D2406D7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B94732E-B278-7C4D-BA13-551430711677}" type="doc">
      <dgm:prSet loTypeId="urn:microsoft.com/office/officeart/2005/8/layout/b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DBA4CF-7ADF-BB42-B953-6F5088235DFD}">
      <dgm:prSet phldrT="[Tekst]"/>
      <dgm:spPr/>
      <dgm:t>
        <a:bodyPr/>
        <a:lstStyle/>
        <a:p>
          <a:r>
            <a:rPr lang="pl-PL" dirty="0"/>
            <a:t>Moduł podstawowy</a:t>
          </a:r>
        </a:p>
      </dgm:t>
    </dgm:pt>
    <dgm:pt modelId="{F6BF06C1-63B2-D545-8965-1F5F6CA62D97}" type="parTrans" cxnId="{C9D642A2-1A6B-A248-838C-678C461B0A5B}">
      <dgm:prSet/>
      <dgm:spPr/>
      <dgm:t>
        <a:bodyPr/>
        <a:lstStyle/>
        <a:p>
          <a:endParaRPr lang="pl-PL"/>
        </a:p>
      </dgm:t>
    </dgm:pt>
    <dgm:pt modelId="{6D296532-9F29-BA4C-9BCD-CF5065C6A83E}" type="sibTrans" cxnId="{C9D642A2-1A6B-A248-838C-678C461B0A5B}">
      <dgm:prSet/>
      <dgm:spPr/>
      <dgm:t>
        <a:bodyPr/>
        <a:lstStyle/>
        <a:p>
          <a:endParaRPr lang="pl-PL"/>
        </a:p>
      </dgm:t>
    </dgm:pt>
    <dgm:pt modelId="{854C0A62-0289-4344-A51B-3C78002605DA}">
      <dgm:prSet phldrT="[Tekst]"/>
      <dgm:spPr/>
      <dgm:t>
        <a:bodyPr/>
        <a:lstStyle/>
        <a:p>
          <a:r>
            <a:rPr lang="pl-PL" dirty="0"/>
            <a:t>Decentralizacja modułów podstawowych</a:t>
          </a:r>
        </a:p>
      </dgm:t>
    </dgm:pt>
    <dgm:pt modelId="{C2ECD6A7-1B34-5245-AB7D-DEAEE9CE76CA}" type="parTrans" cxnId="{0AEFE6C8-6E09-054B-86ED-34CF556236AB}">
      <dgm:prSet/>
      <dgm:spPr/>
      <dgm:t>
        <a:bodyPr/>
        <a:lstStyle/>
        <a:p>
          <a:endParaRPr lang="pl-PL"/>
        </a:p>
      </dgm:t>
    </dgm:pt>
    <dgm:pt modelId="{BB8EBFD9-2B59-A04E-B800-AAE09E0A6019}" type="sibTrans" cxnId="{0AEFE6C8-6E09-054B-86ED-34CF556236AB}">
      <dgm:prSet/>
      <dgm:spPr/>
      <dgm:t>
        <a:bodyPr/>
        <a:lstStyle/>
        <a:p>
          <a:endParaRPr lang="pl-PL"/>
        </a:p>
      </dgm:t>
    </dgm:pt>
    <dgm:pt modelId="{AF80D842-2F7F-374C-AADB-1DB781C1DEB1}">
      <dgm:prSet phldrT="[Tekst]"/>
      <dgm:spPr/>
      <dgm:t>
        <a:bodyPr/>
        <a:lstStyle/>
        <a:p>
          <a:r>
            <a:rPr lang="pl-PL" dirty="0"/>
            <a:t>Jednolity program dla wszystkich specjalizacji wywodzących się z danego modułu</a:t>
          </a:r>
        </a:p>
      </dgm:t>
    </dgm:pt>
    <dgm:pt modelId="{126D2907-9330-7841-BC05-5E6D3EF591CA}" type="parTrans" cxnId="{11133F34-34A1-A444-B45A-0EFD240616ED}">
      <dgm:prSet/>
      <dgm:spPr/>
      <dgm:t>
        <a:bodyPr/>
        <a:lstStyle/>
        <a:p>
          <a:endParaRPr lang="pl-PL"/>
        </a:p>
      </dgm:t>
    </dgm:pt>
    <dgm:pt modelId="{1F53B07A-389C-8849-9F5F-66BE5CD1B3B8}" type="sibTrans" cxnId="{11133F34-34A1-A444-B45A-0EFD240616ED}">
      <dgm:prSet/>
      <dgm:spPr/>
      <dgm:t>
        <a:bodyPr/>
        <a:lstStyle/>
        <a:p>
          <a:endParaRPr lang="pl-PL"/>
        </a:p>
      </dgm:t>
    </dgm:pt>
    <dgm:pt modelId="{82D45FF1-BBEC-5340-8C13-F1CC70E9B378}">
      <dgm:prSet phldrT="[Tekst]"/>
      <dgm:spPr/>
      <dgm:t>
        <a:bodyPr/>
        <a:lstStyle/>
        <a:p>
          <a:pPr algn="ctr"/>
          <a:r>
            <a:rPr lang="pl-PL" dirty="0"/>
            <a:t>Państwowy Egzamin Modułowy</a:t>
          </a:r>
        </a:p>
      </dgm:t>
    </dgm:pt>
    <dgm:pt modelId="{B7A8571C-4B25-6945-8E62-E213922049E7}" type="parTrans" cxnId="{F4181EE8-D470-F149-A482-7F799C00D584}">
      <dgm:prSet/>
      <dgm:spPr/>
      <dgm:t>
        <a:bodyPr/>
        <a:lstStyle/>
        <a:p>
          <a:endParaRPr lang="pl-PL"/>
        </a:p>
      </dgm:t>
    </dgm:pt>
    <dgm:pt modelId="{5377A405-1A50-E447-89C8-2CA26BAC9A82}" type="sibTrans" cxnId="{F4181EE8-D470-F149-A482-7F799C00D584}">
      <dgm:prSet/>
      <dgm:spPr/>
      <dgm:t>
        <a:bodyPr/>
        <a:lstStyle/>
        <a:p>
          <a:endParaRPr lang="pl-PL"/>
        </a:p>
      </dgm:t>
    </dgm:pt>
    <dgm:pt modelId="{DA1B3132-2BC4-4F4C-849C-4B539C075B21}">
      <dgm:prSet phldrT="[Tekst]"/>
      <dgm:spPr/>
      <dgm:t>
        <a:bodyPr/>
        <a:lstStyle/>
        <a:p>
          <a:pPr algn="l"/>
          <a:r>
            <a:rPr lang="pl-PL" dirty="0"/>
            <a:t>Zdawany od drugiego roku modułu podstawowego</a:t>
          </a:r>
        </a:p>
      </dgm:t>
    </dgm:pt>
    <dgm:pt modelId="{2C524287-2383-8847-9141-34A0D3B1460B}" type="parTrans" cxnId="{40416B71-F302-E548-A4CC-FFA8784B356F}">
      <dgm:prSet/>
      <dgm:spPr/>
      <dgm:t>
        <a:bodyPr/>
        <a:lstStyle/>
        <a:p>
          <a:endParaRPr lang="pl-PL"/>
        </a:p>
      </dgm:t>
    </dgm:pt>
    <dgm:pt modelId="{EE0EB32E-9BD8-ED44-997D-5CE29E5669FF}" type="sibTrans" cxnId="{40416B71-F302-E548-A4CC-FFA8784B356F}">
      <dgm:prSet/>
      <dgm:spPr/>
      <dgm:t>
        <a:bodyPr/>
        <a:lstStyle/>
        <a:p>
          <a:endParaRPr lang="pl-PL"/>
        </a:p>
      </dgm:t>
    </dgm:pt>
    <dgm:pt modelId="{52D0432F-F5B1-2445-B3F2-B52249E76F2F}">
      <dgm:prSet phldrT="[Tekst]"/>
      <dgm:spPr/>
      <dgm:t>
        <a:bodyPr/>
        <a:lstStyle/>
        <a:p>
          <a:pPr algn="l"/>
          <a:r>
            <a:rPr lang="pl-PL" dirty="0"/>
            <a:t>Należy go zdać aby być dopuszczonym do PES</a:t>
          </a:r>
        </a:p>
      </dgm:t>
    </dgm:pt>
    <dgm:pt modelId="{B55C4551-39FB-1F44-9EAD-5D3ACF7F59AB}" type="parTrans" cxnId="{5028CA20-F735-534F-A5D5-44FD730A90DE}">
      <dgm:prSet/>
      <dgm:spPr/>
      <dgm:t>
        <a:bodyPr/>
        <a:lstStyle/>
        <a:p>
          <a:endParaRPr lang="pl-PL"/>
        </a:p>
      </dgm:t>
    </dgm:pt>
    <dgm:pt modelId="{5EC4E47A-B671-0547-9532-FDCDAC3AB904}" type="sibTrans" cxnId="{5028CA20-F735-534F-A5D5-44FD730A90DE}">
      <dgm:prSet/>
      <dgm:spPr/>
      <dgm:t>
        <a:bodyPr/>
        <a:lstStyle/>
        <a:p>
          <a:endParaRPr lang="pl-PL"/>
        </a:p>
      </dgm:t>
    </dgm:pt>
    <dgm:pt modelId="{F52C12F0-41F9-DB46-B329-295A798F89D0}">
      <dgm:prSet phldrT="[Tekst]"/>
      <dgm:spPr/>
      <dgm:t>
        <a:bodyPr/>
        <a:lstStyle/>
        <a:p>
          <a:r>
            <a:rPr lang="pl-PL" dirty="0"/>
            <a:t>Moduł specjalistyczny</a:t>
          </a:r>
        </a:p>
      </dgm:t>
    </dgm:pt>
    <dgm:pt modelId="{E3717AE5-B8F7-5548-96F7-25ECFD7CC9C0}" type="parTrans" cxnId="{6CA29EBE-40DC-2F40-BE47-1A08156C9DE5}">
      <dgm:prSet/>
      <dgm:spPr/>
      <dgm:t>
        <a:bodyPr/>
        <a:lstStyle/>
        <a:p>
          <a:endParaRPr lang="pl-PL"/>
        </a:p>
      </dgm:t>
    </dgm:pt>
    <dgm:pt modelId="{A6741579-E0B2-3C40-8DCD-D8047F140C1D}" type="sibTrans" cxnId="{6CA29EBE-40DC-2F40-BE47-1A08156C9DE5}">
      <dgm:prSet/>
      <dgm:spPr/>
      <dgm:t>
        <a:bodyPr/>
        <a:lstStyle/>
        <a:p>
          <a:endParaRPr lang="pl-PL"/>
        </a:p>
      </dgm:t>
    </dgm:pt>
    <dgm:pt modelId="{27493741-4DA4-5847-8C80-A31617717D2E}">
      <dgm:prSet phldrT="[Tekst]"/>
      <dgm:spPr/>
      <dgm:t>
        <a:bodyPr/>
        <a:lstStyle/>
        <a:p>
          <a:r>
            <a:rPr lang="pl-PL" dirty="0"/>
            <a:t>Lekarz/lekarz dentysta przechodzi płynnie z modułu podstawowego do specjalistycznego niezależnie od zdania PEM</a:t>
          </a:r>
        </a:p>
      </dgm:t>
    </dgm:pt>
    <dgm:pt modelId="{99999730-7B9C-3043-8618-0FFE707D6008}" type="parTrans" cxnId="{66C1AE4B-EA8D-C74F-A4A7-57B686DEB660}">
      <dgm:prSet/>
      <dgm:spPr/>
      <dgm:t>
        <a:bodyPr/>
        <a:lstStyle/>
        <a:p>
          <a:endParaRPr lang="pl-PL"/>
        </a:p>
      </dgm:t>
    </dgm:pt>
    <dgm:pt modelId="{B582B808-F025-3742-B817-1938F7CE6577}" type="sibTrans" cxnId="{66C1AE4B-EA8D-C74F-A4A7-57B686DEB660}">
      <dgm:prSet/>
      <dgm:spPr/>
      <dgm:t>
        <a:bodyPr/>
        <a:lstStyle/>
        <a:p>
          <a:endParaRPr lang="pl-PL"/>
        </a:p>
      </dgm:t>
    </dgm:pt>
    <dgm:pt modelId="{A4157B97-602A-3D46-B9B1-4737E76B2FC8}">
      <dgm:prSet phldrT="[Tekst]"/>
      <dgm:spPr/>
      <dgm:t>
        <a:bodyPr/>
        <a:lstStyle/>
        <a:p>
          <a:r>
            <a:rPr lang="pl-PL" dirty="0"/>
            <a:t>Zdanie PEM jest warunkiem dopuszczenia do PES</a:t>
          </a:r>
        </a:p>
      </dgm:t>
    </dgm:pt>
    <dgm:pt modelId="{54EE01DE-EC13-1C41-898B-A62E5E9D01D7}" type="parTrans" cxnId="{9F4D6FE1-4B8F-6249-91D7-9C9AC2DBD9AB}">
      <dgm:prSet/>
      <dgm:spPr/>
      <dgm:t>
        <a:bodyPr/>
        <a:lstStyle/>
        <a:p>
          <a:endParaRPr lang="pl-PL"/>
        </a:p>
      </dgm:t>
    </dgm:pt>
    <dgm:pt modelId="{9FDF7B62-35C8-3443-B8EA-0B69FFA1AF7C}" type="sibTrans" cxnId="{9F4D6FE1-4B8F-6249-91D7-9C9AC2DBD9AB}">
      <dgm:prSet/>
      <dgm:spPr/>
      <dgm:t>
        <a:bodyPr/>
        <a:lstStyle/>
        <a:p>
          <a:endParaRPr lang="pl-PL"/>
        </a:p>
      </dgm:t>
    </dgm:pt>
    <dgm:pt modelId="{039F8297-4405-C044-A974-977C4EFE2655}">
      <dgm:prSet phldrT="[Tekst]"/>
      <dgm:spPr/>
      <dgm:t>
        <a:bodyPr/>
        <a:lstStyle/>
        <a:p>
          <a:pPr algn="l"/>
          <a:r>
            <a:rPr lang="pl-PL" dirty="0"/>
            <a:t>Zdany PEM gwarantuje wzrost pensji oraz podnosi prestiż </a:t>
          </a:r>
          <a:r>
            <a:rPr lang="pl-PL" dirty="0" err="1"/>
            <a:t>specjalizanta</a:t>
          </a:r>
          <a:r>
            <a:rPr lang="pl-PL" dirty="0"/>
            <a:t> – może wykonywać samodzielnie procedury kontraktowane przez płatnika</a:t>
          </a:r>
        </a:p>
      </dgm:t>
    </dgm:pt>
    <dgm:pt modelId="{996798D5-9B27-444C-82C0-9520A91449BF}" type="parTrans" cxnId="{C5F580DD-D78A-4344-86E5-C6ADED1F02F7}">
      <dgm:prSet/>
      <dgm:spPr/>
      <dgm:t>
        <a:bodyPr/>
        <a:lstStyle/>
        <a:p>
          <a:endParaRPr lang="pl-PL"/>
        </a:p>
      </dgm:t>
    </dgm:pt>
    <dgm:pt modelId="{020D2E6E-2E2A-D440-859F-0DBAD3741244}" type="sibTrans" cxnId="{C5F580DD-D78A-4344-86E5-C6ADED1F02F7}">
      <dgm:prSet/>
      <dgm:spPr/>
      <dgm:t>
        <a:bodyPr/>
        <a:lstStyle/>
        <a:p>
          <a:endParaRPr lang="pl-PL"/>
        </a:p>
      </dgm:t>
    </dgm:pt>
    <dgm:pt modelId="{8986B2DF-CB46-6E4C-8703-DDC2D286B5FD}" type="pres">
      <dgm:prSet presAssocID="{AB94732E-B278-7C4D-BA13-551430711677}" presName="diagram" presStyleCnt="0">
        <dgm:presLayoutVars>
          <dgm:dir/>
          <dgm:animLvl val="lvl"/>
          <dgm:resizeHandles val="exact"/>
        </dgm:presLayoutVars>
      </dgm:prSet>
      <dgm:spPr/>
    </dgm:pt>
    <dgm:pt modelId="{E5EE61FE-40F6-8F4E-92A5-D702494922BB}" type="pres">
      <dgm:prSet presAssocID="{DDDBA4CF-7ADF-BB42-B953-6F5088235DFD}" presName="compNode" presStyleCnt="0"/>
      <dgm:spPr/>
    </dgm:pt>
    <dgm:pt modelId="{8D2E79AD-0C34-1544-8636-7A5D553EADFF}" type="pres">
      <dgm:prSet presAssocID="{DDDBA4CF-7ADF-BB42-B953-6F5088235DFD}" presName="childRect" presStyleLbl="bgAcc1" presStyleIdx="0" presStyleCnt="3">
        <dgm:presLayoutVars>
          <dgm:bulletEnabled val="1"/>
        </dgm:presLayoutVars>
      </dgm:prSet>
      <dgm:spPr/>
    </dgm:pt>
    <dgm:pt modelId="{C3EA7439-CC85-C24D-8D9D-BE6FFB7820F0}" type="pres">
      <dgm:prSet presAssocID="{DDDBA4CF-7ADF-BB42-B953-6F5088235DF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77FE50E-96D3-F545-A301-7E76A825FBD8}" type="pres">
      <dgm:prSet presAssocID="{DDDBA4CF-7ADF-BB42-B953-6F5088235DFD}" presName="parentRect" presStyleLbl="alignNode1" presStyleIdx="0" presStyleCnt="3"/>
      <dgm:spPr/>
    </dgm:pt>
    <dgm:pt modelId="{6E00A578-B50B-FC45-B9D9-D214DE49C3CA}" type="pres">
      <dgm:prSet presAssocID="{DDDBA4CF-7ADF-BB42-B953-6F5088235DFD}" presName="adorn" presStyleLbl="fgAccFollowNode1" presStyleIdx="0" presStyleCnt="3" custLinFactNeighborX="-14994" custLinFactNeighborY="-5054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</dgm:pt>
    <dgm:pt modelId="{1CA5A884-3B45-E24F-915A-BEAC6CF75FC2}" type="pres">
      <dgm:prSet presAssocID="{6D296532-9F29-BA4C-9BCD-CF5065C6A83E}" presName="sibTrans" presStyleLbl="sibTrans2D1" presStyleIdx="0" presStyleCnt="0"/>
      <dgm:spPr/>
    </dgm:pt>
    <dgm:pt modelId="{CC5648C3-92EC-EE44-B5DE-B68DD99713CB}" type="pres">
      <dgm:prSet presAssocID="{82D45FF1-BBEC-5340-8C13-F1CC70E9B378}" presName="compNode" presStyleCnt="0"/>
      <dgm:spPr/>
    </dgm:pt>
    <dgm:pt modelId="{A74F8939-EF44-F946-AC08-71B558B51442}" type="pres">
      <dgm:prSet presAssocID="{82D45FF1-BBEC-5340-8C13-F1CC70E9B378}" presName="childRect" presStyleLbl="bgAcc1" presStyleIdx="1" presStyleCnt="3">
        <dgm:presLayoutVars>
          <dgm:bulletEnabled val="1"/>
        </dgm:presLayoutVars>
      </dgm:prSet>
      <dgm:spPr/>
    </dgm:pt>
    <dgm:pt modelId="{D11ED4CA-6969-DC43-9475-D4EC0CB6CC4D}" type="pres">
      <dgm:prSet presAssocID="{82D45FF1-BBEC-5340-8C13-F1CC70E9B3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F2FB336-AABD-3143-A1F5-AC97195E452E}" type="pres">
      <dgm:prSet presAssocID="{82D45FF1-BBEC-5340-8C13-F1CC70E9B378}" presName="parentRect" presStyleLbl="alignNode1" presStyleIdx="1" presStyleCnt="3"/>
      <dgm:spPr/>
    </dgm:pt>
    <dgm:pt modelId="{71B75D5F-909F-2843-A5A8-B22B44F95BC6}" type="pres">
      <dgm:prSet presAssocID="{82D45FF1-BBEC-5340-8C13-F1CC70E9B378}" presName="adorn" presStyleLbl="fgAccFollowNode1" presStyleIdx="1" presStyleCnt="3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</dgm:pt>
    <dgm:pt modelId="{04F3A78D-774C-5341-8FA1-6A088F954543}" type="pres">
      <dgm:prSet presAssocID="{5377A405-1A50-E447-89C8-2CA26BAC9A82}" presName="sibTrans" presStyleLbl="sibTrans2D1" presStyleIdx="0" presStyleCnt="0"/>
      <dgm:spPr/>
    </dgm:pt>
    <dgm:pt modelId="{1D09FFAA-0E8E-D44E-90DD-469BF8C39D53}" type="pres">
      <dgm:prSet presAssocID="{F52C12F0-41F9-DB46-B329-295A798F89D0}" presName="compNode" presStyleCnt="0"/>
      <dgm:spPr/>
    </dgm:pt>
    <dgm:pt modelId="{ADF4B6D6-0723-9C47-9481-4B7A5B17560C}" type="pres">
      <dgm:prSet presAssocID="{F52C12F0-41F9-DB46-B329-295A798F89D0}" presName="childRect" presStyleLbl="bgAcc1" presStyleIdx="2" presStyleCnt="3">
        <dgm:presLayoutVars>
          <dgm:bulletEnabled val="1"/>
        </dgm:presLayoutVars>
      </dgm:prSet>
      <dgm:spPr/>
    </dgm:pt>
    <dgm:pt modelId="{0E8E9CB7-0F7B-D446-9A4F-C7FAC3CC6CBB}" type="pres">
      <dgm:prSet presAssocID="{F52C12F0-41F9-DB46-B329-295A798F89D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610F624-0C49-544A-A46F-B64F798190A6}" type="pres">
      <dgm:prSet presAssocID="{F52C12F0-41F9-DB46-B329-295A798F89D0}" presName="parentRect" presStyleLbl="alignNode1" presStyleIdx="2" presStyleCnt="3"/>
      <dgm:spPr/>
    </dgm:pt>
    <dgm:pt modelId="{5B35636C-578B-C04D-BA77-730770B57A41}" type="pres">
      <dgm:prSet presAssocID="{F52C12F0-41F9-DB46-B329-295A798F89D0}" presName="adorn" presStyleLbl="fgAccFollowNode1" presStyleIdx="2" presStyleCnt="3"/>
      <dgm:spPr>
        <a:solidFill>
          <a:schemeClr val="accent1">
            <a:tint val="40000"/>
            <a:hueOff val="0"/>
            <a:satOff val="0"/>
            <a:lumOff val="0"/>
          </a:schemeClr>
        </a:solidFill>
      </dgm:spPr>
    </dgm:pt>
  </dgm:ptLst>
  <dgm:cxnLst>
    <dgm:cxn modelId="{CE95F616-19DD-084C-A930-55C4AC34286D}" type="presOf" srcId="{039F8297-4405-C044-A974-977C4EFE2655}" destId="{A74F8939-EF44-F946-AC08-71B558B51442}" srcOrd="0" destOrd="2" presId="urn:microsoft.com/office/officeart/2005/8/layout/bList2"/>
    <dgm:cxn modelId="{5028CA20-F735-534F-A5D5-44FD730A90DE}" srcId="{82D45FF1-BBEC-5340-8C13-F1CC70E9B378}" destId="{52D0432F-F5B1-2445-B3F2-B52249E76F2F}" srcOrd="1" destOrd="0" parTransId="{B55C4551-39FB-1F44-9EAD-5D3ACF7F59AB}" sibTransId="{5EC4E47A-B671-0547-9532-FDCDAC3AB904}"/>
    <dgm:cxn modelId="{CCFBF433-8664-2044-AE0F-40AF151C3D7C}" type="presOf" srcId="{854C0A62-0289-4344-A51B-3C78002605DA}" destId="{8D2E79AD-0C34-1544-8636-7A5D553EADFF}" srcOrd="0" destOrd="0" presId="urn:microsoft.com/office/officeart/2005/8/layout/bList2"/>
    <dgm:cxn modelId="{11133F34-34A1-A444-B45A-0EFD240616ED}" srcId="{DDDBA4CF-7ADF-BB42-B953-6F5088235DFD}" destId="{AF80D842-2F7F-374C-AADB-1DB781C1DEB1}" srcOrd="1" destOrd="0" parTransId="{126D2907-9330-7841-BC05-5E6D3EF591CA}" sibTransId="{1F53B07A-389C-8849-9F5F-66BE5CD1B3B8}"/>
    <dgm:cxn modelId="{F6C6B441-6E33-BA46-9F2E-C9D47683DF16}" type="presOf" srcId="{27493741-4DA4-5847-8C80-A31617717D2E}" destId="{ADF4B6D6-0723-9C47-9481-4B7A5B17560C}" srcOrd="0" destOrd="0" presId="urn:microsoft.com/office/officeart/2005/8/layout/bList2"/>
    <dgm:cxn modelId="{DBDC8A47-75EB-3D4D-8820-BB1F3BEBA8D0}" type="presOf" srcId="{6D296532-9F29-BA4C-9BCD-CF5065C6A83E}" destId="{1CA5A884-3B45-E24F-915A-BEAC6CF75FC2}" srcOrd="0" destOrd="0" presId="urn:microsoft.com/office/officeart/2005/8/layout/bList2"/>
    <dgm:cxn modelId="{66C1AE4B-EA8D-C74F-A4A7-57B686DEB660}" srcId="{F52C12F0-41F9-DB46-B329-295A798F89D0}" destId="{27493741-4DA4-5847-8C80-A31617717D2E}" srcOrd="0" destOrd="0" parTransId="{99999730-7B9C-3043-8618-0FFE707D6008}" sibTransId="{B582B808-F025-3742-B817-1938F7CE6577}"/>
    <dgm:cxn modelId="{4D9E4554-9C99-6E4F-85F3-B444CFA8DAF3}" type="presOf" srcId="{AF80D842-2F7F-374C-AADB-1DB781C1DEB1}" destId="{8D2E79AD-0C34-1544-8636-7A5D553EADFF}" srcOrd="0" destOrd="1" presId="urn:microsoft.com/office/officeart/2005/8/layout/bList2"/>
    <dgm:cxn modelId="{04BD8464-4C2B-C743-808F-E6647878915F}" type="presOf" srcId="{F52C12F0-41F9-DB46-B329-295A798F89D0}" destId="{0E8E9CB7-0F7B-D446-9A4F-C7FAC3CC6CBB}" srcOrd="0" destOrd="0" presId="urn:microsoft.com/office/officeart/2005/8/layout/bList2"/>
    <dgm:cxn modelId="{40416B71-F302-E548-A4CC-FFA8784B356F}" srcId="{82D45FF1-BBEC-5340-8C13-F1CC70E9B378}" destId="{DA1B3132-2BC4-4F4C-849C-4B539C075B21}" srcOrd="0" destOrd="0" parTransId="{2C524287-2383-8847-9141-34A0D3B1460B}" sibTransId="{EE0EB32E-9BD8-ED44-997D-5CE29E5669FF}"/>
    <dgm:cxn modelId="{98A66675-5BA7-6047-BF74-30EA5F749434}" type="presOf" srcId="{F52C12F0-41F9-DB46-B329-295A798F89D0}" destId="{D610F624-0C49-544A-A46F-B64F798190A6}" srcOrd="1" destOrd="0" presId="urn:microsoft.com/office/officeart/2005/8/layout/bList2"/>
    <dgm:cxn modelId="{5EF4B47F-54E1-DB45-B202-EDB49F2CFBF0}" type="presOf" srcId="{5377A405-1A50-E447-89C8-2CA26BAC9A82}" destId="{04F3A78D-774C-5341-8FA1-6A088F954543}" srcOrd="0" destOrd="0" presId="urn:microsoft.com/office/officeart/2005/8/layout/bList2"/>
    <dgm:cxn modelId="{1B3D5D83-86E4-914E-9B15-680D14EA67D4}" type="presOf" srcId="{82D45FF1-BBEC-5340-8C13-F1CC70E9B378}" destId="{D11ED4CA-6969-DC43-9475-D4EC0CB6CC4D}" srcOrd="0" destOrd="0" presId="urn:microsoft.com/office/officeart/2005/8/layout/bList2"/>
    <dgm:cxn modelId="{8624B387-C321-BF42-B416-1B12B3AB18F1}" type="presOf" srcId="{DA1B3132-2BC4-4F4C-849C-4B539C075B21}" destId="{A74F8939-EF44-F946-AC08-71B558B51442}" srcOrd="0" destOrd="0" presId="urn:microsoft.com/office/officeart/2005/8/layout/bList2"/>
    <dgm:cxn modelId="{0B6D7E98-23D5-C743-B08D-554DBDA0321C}" type="presOf" srcId="{DDDBA4CF-7ADF-BB42-B953-6F5088235DFD}" destId="{C3EA7439-CC85-C24D-8D9D-BE6FFB7820F0}" srcOrd="0" destOrd="0" presId="urn:microsoft.com/office/officeart/2005/8/layout/bList2"/>
    <dgm:cxn modelId="{C9D642A2-1A6B-A248-838C-678C461B0A5B}" srcId="{AB94732E-B278-7C4D-BA13-551430711677}" destId="{DDDBA4CF-7ADF-BB42-B953-6F5088235DFD}" srcOrd="0" destOrd="0" parTransId="{F6BF06C1-63B2-D545-8965-1F5F6CA62D97}" sibTransId="{6D296532-9F29-BA4C-9BCD-CF5065C6A83E}"/>
    <dgm:cxn modelId="{F2946AA2-ADB2-764E-951D-194F0C1A5D60}" type="presOf" srcId="{52D0432F-F5B1-2445-B3F2-B52249E76F2F}" destId="{A74F8939-EF44-F946-AC08-71B558B51442}" srcOrd="0" destOrd="1" presId="urn:microsoft.com/office/officeart/2005/8/layout/bList2"/>
    <dgm:cxn modelId="{4F55A8AF-711A-7D4C-BC2C-D39E157E2653}" type="presOf" srcId="{82D45FF1-BBEC-5340-8C13-F1CC70E9B378}" destId="{8F2FB336-AABD-3143-A1F5-AC97195E452E}" srcOrd="1" destOrd="0" presId="urn:microsoft.com/office/officeart/2005/8/layout/bList2"/>
    <dgm:cxn modelId="{6CA29EBE-40DC-2F40-BE47-1A08156C9DE5}" srcId="{AB94732E-B278-7C4D-BA13-551430711677}" destId="{F52C12F0-41F9-DB46-B329-295A798F89D0}" srcOrd="2" destOrd="0" parTransId="{E3717AE5-B8F7-5548-96F7-25ECFD7CC9C0}" sibTransId="{A6741579-E0B2-3C40-8DCD-D8047F140C1D}"/>
    <dgm:cxn modelId="{36F6EBC2-F1C7-4D43-8C90-0EAEDCAAD6FE}" type="presOf" srcId="{A4157B97-602A-3D46-B9B1-4737E76B2FC8}" destId="{ADF4B6D6-0723-9C47-9481-4B7A5B17560C}" srcOrd="0" destOrd="1" presId="urn:microsoft.com/office/officeart/2005/8/layout/bList2"/>
    <dgm:cxn modelId="{97A8BAC8-5A06-7E47-BA7D-C78658B0B59C}" type="presOf" srcId="{DDDBA4CF-7ADF-BB42-B953-6F5088235DFD}" destId="{277FE50E-96D3-F545-A301-7E76A825FBD8}" srcOrd="1" destOrd="0" presId="urn:microsoft.com/office/officeart/2005/8/layout/bList2"/>
    <dgm:cxn modelId="{0AEFE6C8-6E09-054B-86ED-34CF556236AB}" srcId="{DDDBA4CF-7ADF-BB42-B953-6F5088235DFD}" destId="{854C0A62-0289-4344-A51B-3C78002605DA}" srcOrd="0" destOrd="0" parTransId="{C2ECD6A7-1B34-5245-AB7D-DEAEE9CE76CA}" sibTransId="{BB8EBFD9-2B59-A04E-B800-AAE09E0A6019}"/>
    <dgm:cxn modelId="{C5F580DD-D78A-4344-86E5-C6ADED1F02F7}" srcId="{82D45FF1-BBEC-5340-8C13-F1CC70E9B378}" destId="{039F8297-4405-C044-A974-977C4EFE2655}" srcOrd="2" destOrd="0" parTransId="{996798D5-9B27-444C-82C0-9520A91449BF}" sibTransId="{020D2E6E-2E2A-D440-859F-0DBAD3741244}"/>
    <dgm:cxn modelId="{9F4D6FE1-4B8F-6249-91D7-9C9AC2DBD9AB}" srcId="{F52C12F0-41F9-DB46-B329-295A798F89D0}" destId="{A4157B97-602A-3D46-B9B1-4737E76B2FC8}" srcOrd="1" destOrd="0" parTransId="{54EE01DE-EC13-1C41-898B-A62E5E9D01D7}" sibTransId="{9FDF7B62-35C8-3443-B8EA-0B69FFA1AF7C}"/>
    <dgm:cxn modelId="{AE470EE5-68F2-0049-B88C-C902FB6ABE9A}" type="presOf" srcId="{AB94732E-B278-7C4D-BA13-551430711677}" destId="{8986B2DF-CB46-6E4C-8703-DDC2D286B5FD}" srcOrd="0" destOrd="0" presId="urn:microsoft.com/office/officeart/2005/8/layout/bList2"/>
    <dgm:cxn modelId="{F4181EE8-D470-F149-A482-7F799C00D584}" srcId="{AB94732E-B278-7C4D-BA13-551430711677}" destId="{82D45FF1-BBEC-5340-8C13-F1CC70E9B378}" srcOrd="1" destOrd="0" parTransId="{B7A8571C-4B25-6945-8E62-E213922049E7}" sibTransId="{5377A405-1A50-E447-89C8-2CA26BAC9A82}"/>
    <dgm:cxn modelId="{2B0A0102-CFC5-D14F-91B0-EA457A94C1CE}" type="presParOf" srcId="{8986B2DF-CB46-6E4C-8703-DDC2D286B5FD}" destId="{E5EE61FE-40F6-8F4E-92A5-D702494922BB}" srcOrd="0" destOrd="0" presId="urn:microsoft.com/office/officeart/2005/8/layout/bList2"/>
    <dgm:cxn modelId="{81AF711B-0AD1-3744-AB81-7A7E76DB2755}" type="presParOf" srcId="{E5EE61FE-40F6-8F4E-92A5-D702494922BB}" destId="{8D2E79AD-0C34-1544-8636-7A5D553EADFF}" srcOrd="0" destOrd="0" presId="urn:microsoft.com/office/officeart/2005/8/layout/bList2"/>
    <dgm:cxn modelId="{0A8524B6-484C-3548-AB40-2F5A165A1E28}" type="presParOf" srcId="{E5EE61FE-40F6-8F4E-92A5-D702494922BB}" destId="{C3EA7439-CC85-C24D-8D9D-BE6FFB7820F0}" srcOrd="1" destOrd="0" presId="urn:microsoft.com/office/officeart/2005/8/layout/bList2"/>
    <dgm:cxn modelId="{7DD7DF55-3764-CC4F-95FE-91345B9DC5C8}" type="presParOf" srcId="{E5EE61FE-40F6-8F4E-92A5-D702494922BB}" destId="{277FE50E-96D3-F545-A301-7E76A825FBD8}" srcOrd="2" destOrd="0" presId="urn:microsoft.com/office/officeart/2005/8/layout/bList2"/>
    <dgm:cxn modelId="{4FA55F6E-166C-1643-84B3-9A5A0053FD08}" type="presParOf" srcId="{E5EE61FE-40F6-8F4E-92A5-D702494922BB}" destId="{6E00A578-B50B-FC45-B9D9-D214DE49C3CA}" srcOrd="3" destOrd="0" presId="urn:microsoft.com/office/officeart/2005/8/layout/bList2"/>
    <dgm:cxn modelId="{83187906-0C0A-D34C-80BE-7E340DC711B6}" type="presParOf" srcId="{8986B2DF-CB46-6E4C-8703-DDC2D286B5FD}" destId="{1CA5A884-3B45-E24F-915A-BEAC6CF75FC2}" srcOrd="1" destOrd="0" presId="urn:microsoft.com/office/officeart/2005/8/layout/bList2"/>
    <dgm:cxn modelId="{5E60506C-690B-E049-ACF1-96EC0590BAA9}" type="presParOf" srcId="{8986B2DF-CB46-6E4C-8703-DDC2D286B5FD}" destId="{CC5648C3-92EC-EE44-B5DE-B68DD99713CB}" srcOrd="2" destOrd="0" presId="urn:microsoft.com/office/officeart/2005/8/layout/bList2"/>
    <dgm:cxn modelId="{7CF472A8-4C7A-F342-8D82-D158CC5548C6}" type="presParOf" srcId="{CC5648C3-92EC-EE44-B5DE-B68DD99713CB}" destId="{A74F8939-EF44-F946-AC08-71B558B51442}" srcOrd="0" destOrd="0" presId="urn:microsoft.com/office/officeart/2005/8/layout/bList2"/>
    <dgm:cxn modelId="{85E305B1-FCC7-654C-90FB-4DBB13B7A1C1}" type="presParOf" srcId="{CC5648C3-92EC-EE44-B5DE-B68DD99713CB}" destId="{D11ED4CA-6969-DC43-9475-D4EC0CB6CC4D}" srcOrd="1" destOrd="0" presId="urn:microsoft.com/office/officeart/2005/8/layout/bList2"/>
    <dgm:cxn modelId="{3628734A-0E9F-AD48-B59C-7F1806D842F1}" type="presParOf" srcId="{CC5648C3-92EC-EE44-B5DE-B68DD99713CB}" destId="{8F2FB336-AABD-3143-A1F5-AC97195E452E}" srcOrd="2" destOrd="0" presId="urn:microsoft.com/office/officeart/2005/8/layout/bList2"/>
    <dgm:cxn modelId="{013023F5-ADB6-5B42-A0EC-BED80262564A}" type="presParOf" srcId="{CC5648C3-92EC-EE44-B5DE-B68DD99713CB}" destId="{71B75D5F-909F-2843-A5A8-B22B44F95BC6}" srcOrd="3" destOrd="0" presId="urn:microsoft.com/office/officeart/2005/8/layout/bList2"/>
    <dgm:cxn modelId="{E142D845-E6E8-0447-9709-C5B554A7B02E}" type="presParOf" srcId="{8986B2DF-CB46-6E4C-8703-DDC2D286B5FD}" destId="{04F3A78D-774C-5341-8FA1-6A088F954543}" srcOrd="3" destOrd="0" presId="urn:microsoft.com/office/officeart/2005/8/layout/bList2"/>
    <dgm:cxn modelId="{DF55BB68-1E37-CF4C-80B9-4834BE72041A}" type="presParOf" srcId="{8986B2DF-CB46-6E4C-8703-DDC2D286B5FD}" destId="{1D09FFAA-0E8E-D44E-90DD-469BF8C39D53}" srcOrd="4" destOrd="0" presId="urn:microsoft.com/office/officeart/2005/8/layout/bList2"/>
    <dgm:cxn modelId="{60C7CA8D-1A01-924E-B361-F581BE6D473F}" type="presParOf" srcId="{1D09FFAA-0E8E-D44E-90DD-469BF8C39D53}" destId="{ADF4B6D6-0723-9C47-9481-4B7A5B17560C}" srcOrd="0" destOrd="0" presId="urn:microsoft.com/office/officeart/2005/8/layout/bList2"/>
    <dgm:cxn modelId="{9B590B20-81A8-574D-B431-6A9805A8606D}" type="presParOf" srcId="{1D09FFAA-0E8E-D44E-90DD-469BF8C39D53}" destId="{0E8E9CB7-0F7B-D446-9A4F-C7FAC3CC6CBB}" srcOrd="1" destOrd="0" presId="urn:microsoft.com/office/officeart/2005/8/layout/bList2"/>
    <dgm:cxn modelId="{3BDE9943-6FB8-6A4C-870C-B39695953ADA}" type="presParOf" srcId="{1D09FFAA-0E8E-D44E-90DD-469BF8C39D53}" destId="{D610F624-0C49-544A-A46F-B64F798190A6}" srcOrd="2" destOrd="0" presId="urn:microsoft.com/office/officeart/2005/8/layout/bList2"/>
    <dgm:cxn modelId="{5A0F48C8-6FA9-CD48-8666-6C651B6C2B92}" type="presParOf" srcId="{1D09FFAA-0E8E-D44E-90DD-469BF8C39D53}" destId="{5B35636C-578B-C04D-BA77-730770B57A4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D37499-8BD1-DC48-8889-F27C48B5AE43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22CB5897-28ED-F04F-9EC2-F5B02A83E554}">
      <dgm:prSet phldrT="[Tekst]"/>
      <dgm:spPr/>
      <dgm:t>
        <a:bodyPr/>
        <a:lstStyle/>
        <a:p>
          <a:r>
            <a:rPr lang="pl-PL" dirty="0"/>
            <a:t>Specjalizacja jednolita</a:t>
          </a:r>
        </a:p>
      </dgm:t>
    </dgm:pt>
    <dgm:pt modelId="{1E91D14B-0949-EC47-9991-CF416FC582D8}" type="parTrans" cxnId="{08EE5F9F-38A2-334B-988F-DA48C80C693A}">
      <dgm:prSet/>
      <dgm:spPr/>
      <dgm:t>
        <a:bodyPr/>
        <a:lstStyle/>
        <a:p>
          <a:endParaRPr lang="pl-PL"/>
        </a:p>
      </dgm:t>
    </dgm:pt>
    <dgm:pt modelId="{19ECDC62-4D2F-4846-918B-8048DC4123FB}" type="sibTrans" cxnId="{08EE5F9F-38A2-334B-988F-DA48C80C693A}">
      <dgm:prSet/>
      <dgm:spPr/>
      <dgm:t>
        <a:bodyPr/>
        <a:lstStyle/>
        <a:p>
          <a:endParaRPr lang="pl-PL"/>
        </a:p>
      </dgm:t>
    </dgm:pt>
    <dgm:pt modelId="{2566647B-8AB2-FE4A-AC7C-FEAAFAF82826}" type="pres">
      <dgm:prSet presAssocID="{1DD37499-8BD1-DC48-8889-F27C48B5AE43}" presName="CompostProcess" presStyleCnt="0">
        <dgm:presLayoutVars>
          <dgm:dir/>
          <dgm:resizeHandles val="exact"/>
        </dgm:presLayoutVars>
      </dgm:prSet>
      <dgm:spPr/>
    </dgm:pt>
    <dgm:pt modelId="{D764AD4D-0DC8-C143-8DB0-15D9EA9ACE5F}" type="pres">
      <dgm:prSet presAssocID="{1DD37499-8BD1-DC48-8889-F27C48B5AE43}" presName="arrow" presStyleLbl="bgShp" presStyleIdx="0" presStyleCnt="1"/>
      <dgm:spPr/>
    </dgm:pt>
    <dgm:pt modelId="{F7E7873A-8CD3-B946-B60A-8D0735DBB840}" type="pres">
      <dgm:prSet presAssocID="{1DD37499-8BD1-DC48-8889-F27C48B5AE43}" presName="linearProcess" presStyleCnt="0"/>
      <dgm:spPr/>
    </dgm:pt>
    <dgm:pt modelId="{0E690AC0-D063-0946-863B-B97F7A7403DB}" type="pres">
      <dgm:prSet presAssocID="{22CB5897-28ED-F04F-9EC2-F5B02A83E554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2088253F-5E6D-4243-B6D6-782DFFEBC04C}" type="presOf" srcId="{1DD37499-8BD1-DC48-8889-F27C48B5AE43}" destId="{2566647B-8AB2-FE4A-AC7C-FEAAFAF82826}" srcOrd="0" destOrd="0" presId="urn:microsoft.com/office/officeart/2005/8/layout/hProcess9"/>
    <dgm:cxn modelId="{E580DB84-FE30-B44D-A302-034077E85274}" type="presOf" srcId="{22CB5897-28ED-F04F-9EC2-F5B02A83E554}" destId="{0E690AC0-D063-0946-863B-B97F7A7403DB}" srcOrd="0" destOrd="0" presId="urn:microsoft.com/office/officeart/2005/8/layout/hProcess9"/>
    <dgm:cxn modelId="{08EE5F9F-38A2-334B-988F-DA48C80C693A}" srcId="{1DD37499-8BD1-DC48-8889-F27C48B5AE43}" destId="{22CB5897-28ED-F04F-9EC2-F5B02A83E554}" srcOrd="0" destOrd="0" parTransId="{1E91D14B-0949-EC47-9991-CF416FC582D8}" sibTransId="{19ECDC62-4D2F-4846-918B-8048DC4123FB}"/>
    <dgm:cxn modelId="{859EBE74-057C-3B4D-9618-B54181214446}" type="presParOf" srcId="{2566647B-8AB2-FE4A-AC7C-FEAAFAF82826}" destId="{D764AD4D-0DC8-C143-8DB0-15D9EA9ACE5F}" srcOrd="0" destOrd="0" presId="urn:microsoft.com/office/officeart/2005/8/layout/hProcess9"/>
    <dgm:cxn modelId="{7C043CC4-C0FF-2A44-A3FF-D6E8D19F0A26}" type="presParOf" srcId="{2566647B-8AB2-FE4A-AC7C-FEAAFAF82826}" destId="{F7E7873A-8CD3-B946-B60A-8D0735DBB840}" srcOrd="1" destOrd="0" presId="urn:microsoft.com/office/officeart/2005/8/layout/hProcess9"/>
    <dgm:cxn modelId="{3DA1C0CA-4567-EA42-93A2-2606B307C8B2}" type="presParOf" srcId="{F7E7873A-8CD3-B946-B60A-8D0735DBB840}" destId="{0E690AC0-D063-0946-863B-B97F7A7403D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/>
      <dgm:spPr/>
      <dgm:t>
        <a:bodyPr/>
        <a:lstStyle/>
        <a:p>
          <a:r>
            <a:rPr lang="pl-PL" dirty="0"/>
            <a:t>Państwowy Egzamin Specjalizacyjny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C132495B-1B5C-1C44-92BA-96E089B7E029}">
      <dgm:prSet phldrT="[Tekst]"/>
      <dgm:spPr/>
      <dgm:t>
        <a:bodyPr/>
        <a:lstStyle/>
        <a:p>
          <a:r>
            <a:rPr lang="pl-PL" dirty="0"/>
            <a:t>Lekarz/lekarz dentysta</a:t>
          </a:r>
        </a:p>
      </dgm:t>
    </dgm:pt>
    <dgm:pt modelId="{0FD0B7F6-9A30-9E42-BB92-3B26EBA44E2E}" type="parTrans" cxnId="{A269E077-0DEF-0945-A90A-B940EB47B76B}">
      <dgm:prSet/>
      <dgm:spPr/>
      <dgm:t>
        <a:bodyPr/>
        <a:lstStyle/>
        <a:p>
          <a:endParaRPr lang="pl-PL"/>
        </a:p>
      </dgm:t>
    </dgm:pt>
    <dgm:pt modelId="{4EC212A5-8BB5-4746-BFFB-74274D7DBCA8}" type="sibTrans" cxnId="{A269E077-0DEF-0945-A90A-B940EB47B76B}">
      <dgm:prSet/>
      <dgm:spPr/>
      <dgm:t>
        <a:bodyPr/>
        <a:lstStyle/>
        <a:p>
          <a:endParaRPr lang="pl-PL"/>
        </a:p>
      </dgm:t>
    </dgm:pt>
    <dgm:pt modelId="{F710043D-BC00-4E47-B951-3591D4BCF11B}" type="pres">
      <dgm:prSet presAssocID="{92235C78-B5AD-6E4E-AF9D-24B25D74AF20}" presName="Name0" presStyleCnt="0">
        <dgm:presLayoutVars>
          <dgm:dir/>
          <dgm:animLvl val="lvl"/>
          <dgm:resizeHandles val="exact"/>
        </dgm:presLayoutVars>
      </dgm:prSet>
      <dgm:spPr/>
    </dgm:pt>
    <dgm:pt modelId="{5F730A1B-CE2F-8D4F-AD76-960F161E0DF2}" type="pres">
      <dgm:prSet presAssocID="{7C34E0BF-CAF9-4942-A751-8E251F54ADBB}" presName="boxAndChildren" presStyleCnt="0"/>
      <dgm:spPr/>
    </dgm:pt>
    <dgm:pt modelId="{36102088-255D-6549-A7FE-BF7DF17DA591}" type="pres">
      <dgm:prSet presAssocID="{7C34E0BF-CAF9-4942-A751-8E251F54ADBB}" presName="parentTextBox" presStyleLbl="node1" presStyleIdx="0" presStyleCnt="1"/>
      <dgm:spPr/>
    </dgm:pt>
    <dgm:pt modelId="{FD990399-4C54-9E4F-850B-1D17B74912B9}" type="pres">
      <dgm:prSet presAssocID="{7C34E0BF-CAF9-4942-A751-8E251F54ADBB}" presName="entireBox" presStyleLbl="node1" presStyleIdx="0" presStyleCnt="1"/>
      <dgm:spPr/>
    </dgm:pt>
    <dgm:pt modelId="{BEF2064B-58D0-884A-B340-996ADD67CE7E}" type="pres">
      <dgm:prSet presAssocID="{7C34E0BF-CAF9-4942-A751-8E251F54ADBB}" presName="descendantBox" presStyleCnt="0"/>
      <dgm:spPr/>
    </dgm:pt>
    <dgm:pt modelId="{8AD96907-7CA3-5F48-862E-AC9D2406D79F}" type="pres">
      <dgm:prSet presAssocID="{C132495B-1B5C-1C44-92BA-96E089B7E029}" presName="childTextBox" presStyleLbl="fgAccFollowNode1" presStyleIdx="0" presStyleCnt="1" custLinFactNeighborX="-213" custLinFactNeighborY="-2846">
        <dgm:presLayoutVars>
          <dgm:bulletEnabled val="1"/>
        </dgm:presLayoutVars>
      </dgm:prSet>
      <dgm:spPr/>
    </dgm:pt>
  </dgm:ptLst>
  <dgm:cxnLst>
    <dgm:cxn modelId="{5D91612B-D2D2-3049-B4A3-47D4001B6051}" type="presOf" srcId="{92235C78-B5AD-6E4E-AF9D-24B25D74AF20}" destId="{F710043D-BC00-4E47-B951-3591D4BCF11B}" srcOrd="0" destOrd="0" presId="urn:microsoft.com/office/officeart/2005/8/layout/process4"/>
    <dgm:cxn modelId="{AEDCB952-8C65-0D4D-A816-B99EFA1CAAF2}" type="presOf" srcId="{7C34E0BF-CAF9-4942-A751-8E251F54ADBB}" destId="{36102088-255D-6549-A7FE-BF7DF17DA591}" srcOrd="0" destOrd="0" presId="urn:microsoft.com/office/officeart/2005/8/layout/process4"/>
    <dgm:cxn modelId="{59198372-EE8A-9C46-85DA-826BAC71F7E0}" type="presOf" srcId="{C132495B-1B5C-1C44-92BA-96E089B7E029}" destId="{8AD96907-7CA3-5F48-862E-AC9D2406D79F}" srcOrd="0" destOrd="0" presId="urn:microsoft.com/office/officeart/2005/8/layout/process4"/>
    <dgm:cxn modelId="{A269E077-0DEF-0945-A90A-B940EB47B76B}" srcId="{7C34E0BF-CAF9-4942-A751-8E251F54ADBB}" destId="{C132495B-1B5C-1C44-92BA-96E089B7E029}" srcOrd="0" destOrd="0" parTransId="{0FD0B7F6-9A30-9E42-BB92-3B26EBA44E2E}" sibTransId="{4EC212A5-8BB5-4746-BFFB-74274D7DBCA8}"/>
    <dgm:cxn modelId="{DEEDDFB0-2B9C-3740-9545-4A63CD3EB8ED}" type="presOf" srcId="{7C34E0BF-CAF9-4942-A751-8E251F54ADBB}" destId="{FD990399-4C54-9E4F-850B-1D17B74912B9}" srcOrd="1" destOrd="0" presId="urn:microsoft.com/office/officeart/2005/8/layout/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8E59071D-34F6-C04D-B13B-C43C20C187C1}" type="presParOf" srcId="{F710043D-BC00-4E47-B951-3591D4BCF11B}" destId="{5F730A1B-CE2F-8D4F-AD76-960F161E0DF2}" srcOrd="0" destOrd="0" presId="urn:microsoft.com/office/officeart/2005/8/layout/process4"/>
    <dgm:cxn modelId="{DEA986DD-C2F6-7746-8D09-4793DEA103DF}" type="presParOf" srcId="{5F730A1B-CE2F-8D4F-AD76-960F161E0DF2}" destId="{36102088-255D-6549-A7FE-BF7DF17DA591}" srcOrd="0" destOrd="0" presId="urn:microsoft.com/office/officeart/2005/8/layout/process4"/>
    <dgm:cxn modelId="{75476B92-45CF-F14D-A45A-B68E20854002}" type="presParOf" srcId="{5F730A1B-CE2F-8D4F-AD76-960F161E0DF2}" destId="{FD990399-4C54-9E4F-850B-1D17B74912B9}" srcOrd="1" destOrd="0" presId="urn:microsoft.com/office/officeart/2005/8/layout/process4"/>
    <dgm:cxn modelId="{311ECC80-BC34-3644-BAAE-A3451F4543DE}" type="presParOf" srcId="{5F730A1B-CE2F-8D4F-AD76-960F161E0DF2}" destId="{BEF2064B-58D0-884A-B340-996ADD67CE7E}" srcOrd="2" destOrd="0" presId="urn:microsoft.com/office/officeart/2005/8/layout/process4"/>
    <dgm:cxn modelId="{FD817849-E75A-5747-B42E-217E0CB8E58F}" type="presParOf" srcId="{BEF2064B-58D0-884A-B340-996ADD67CE7E}" destId="{8AD96907-7CA3-5F48-862E-AC9D2406D7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C2B308-D8BD-8C41-89C6-BBD9E08222F8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3B1C9CD-6587-4F42-9EC4-627215956A14}">
      <dgm:prSet phldrT="[Tekst]"/>
      <dgm:spPr/>
      <dgm:t>
        <a:bodyPr/>
        <a:lstStyle/>
        <a:p>
          <a:r>
            <a:rPr lang="pl-PL" dirty="0"/>
            <a:t>Specjalista</a:t>
          </a:r>
        </a:p>
      </dgm:t>
    </dgm:pt>
    <dgm:pt modelId="{A248EAD4-4D25-1544-9879-5F61616B4BD5}" type="parTrans" cxnId="{0ACD1998-3A15-7648-9527-684A3B88791E}">
      <dgm:prSet/>
      <dgm:spPr/>
      <dgm:t>
        <a:bodyPr/>
        <a:lstStyle/>
        <a:p>
          <a:endParaRPr lang="pl-PL"/>
        </a:p>
      </dgm:t>
    </dgm:pt>
    <dgm:pt modelId="{C1D204B8-A43F-E24B-B63F-89505E397744}" type="sibTrans" cxnId="{0ACD1998-3A15-7648-9527-684A3B88791E}">
      <dgm:prSet/>
      <dgm:spPr/>
      <dgm:t>
        <a:bodyPr/>
        <a:lstStyle/>
        <a:p>
          <a:endParaRPr lang="pl-PL"/>
        </a:p>
      </dgm:t>
    </dgm:pt>
    <dgm:pt modelId="{3D28A96F-334E-294A-AD51-33EA79DF7383}">
      <dgm:prSet phldrT="[Tekst]"/>
      <dgm:spPr/>
      <dgm:t>
        <a:bodyPr/>
        <a:lstStyle/>
        <a:p>
          <a:r>
            <a:rPr lang="pl-PL" dirty="0"/>
            <a:t>Doskonalenie zawodowe</a:t>
          </a:r>
        </a:p>
      </dgm:t>
    </dgm:pt>
    <dgm:pt modelId="{184E227E-3477-5A43-B0A4-8D0910994C05}" type="parTrans" cxnId="{29E2E758-2361-E946-BAB3-F21AAAE218CC}">
      <dgm:prSet/>
      <dgm:spPr/>
      <dgm:t>
        <a:bodyPr/>
        <a:lstStyle/>
        <a:p>
          <a:endParaRPr lang="pl-PL"/>
        </a:p>
      </dgm:t>
    </dgm:pt>
    <dgm:pt modelId="{52E36FF8-DB6C-664D-A234-B7B470B7C0CB}" type="sibTrans" cxnId="{29E2E758-2361-E946-BAB3-F21AAAE218CC}">
      <dgm:prSet/>
      <dgm:spPr/>
      <dgm:t>
        <a:bodyPr/>
        <a:lstStyle/>
        <a:p>
          <a:endParaRPr lang="pl-PL"/>
        </a:p>
      </dgm:t>
    </dgm:pt>
    <dgm:pt modelId="{F3665FD4-D386-3C4F-ABB8-F64D94AF2814}">
      <dgm:prSet phldrT="[Tekst]"/>
      <dgm:spPr/>
      <dgm:t>
        <a:bodyPr/>
        <a:lstStyle/>
        <a:p>
          <a:r>
            <a:rPr lang="pl-PL" dirty="0"/>
            <a:t>Uzyskiwanie „certyfikatów umiejętności”</a:t>
          </a:r>
        </a:p>
      </dgm:t>
    </dgm:pt>
    <dgm:pt modelId="{0DBF000E-CBE0-D94F-9D2D-8BDD308CD75F}" type="parTrans" cxnId="{BC9BC7E6-AA11-AB4D-82ED-AC04FD5ACAD0}">
      <dgm:prSet/>
      <dgm:spPr/>
      <dgm:t>
        <a:bodyPr/>
        <a:lstStyle/>
        <a:p>
          <a:endParaRPr lang="pl-PL"/>
        </a:p>
      </dgm:t>
    </dgm:pt>
    <dgm:pt modelId="{633EB593-A4D3-F146-A6F8-CD93EE0C6EB9}" type="sibTrans" cxnId="{BC9BC7E6-AA11-AB4D-82ED-AC04FD5ACAD0}">
      <dgm:prSet/>
      <dgm:spPr/>
      <dgm:t>
        <a:bodyPr/>
        <a:lstStyle/>
        <a:p>
          <a:endParaRPr lang="pl-PL"/>
        </a:p>
      </dgm:t>
    </dgm:pt>
    <dgm:pt modelId="{BB089F1C-2F21-B442-8377-B5EAB90F4113}">
      <dgm:prSet phldrT="[Tekst]"/>
      <dgm:spPr/>
      <dgm:t>
        <a:bodyPr/>
        <a:lstStyle/>
        <a:p>
          <a:r>
            <a:rPr lang="pl-PL" dirty="0"/>
            <a:t>Szkolenie – opiekun specjalizacji</a:t>
          </a:r>
        </a:p>
      </dgm:t>
    </dgm:pt>
    <dgm:pt modelId="{54CF108E-BA27-F343-BA67-E10FB490896D}" type="parTrans" cxnId="{3867E0E4-C701-624F-98F5-67DB007A6EDA}">
      <dgm:prSet/>
      <dgm:spPr/>
      <dgm:t>
        <a:bodyPr/>
        <a:lstStyle/>
        <a:p>
          <a:endParaRPr lang="pl-PL"/>
        </a:p>
      </dgm:t>
    </dgm:pt>
    <dgm:pt modelId="{257907F5-6EA2-4948-9667-CC95974D5557}" type="sibTrans" cxnId="{3867E0E4-C701-624F-98F5-67DB007A6EDA}">
      <dgm:prSet/>
      <dgm:spPr/>
      <dgm:t>
        <a:bodyPr/>
        <a:lstStyle/>
        <a:p>
          <a:endParaRPr lang="pl-PL"/>
        </a:p>
      </dgm:t>
    </dgm:pt>
    <dgm:pt modelId="{B03C7613-2E19-D849-864C-CA841F1F8812}">
      <dgm:prSet phldrT="[Tekst]"/>
      <dgm:spPr/>
      <dgm:t>
        <a:bodyPr/>
        <a:lstStyle/>
        <a:p>
          <a:r>
            <a:rPr lang="pl-PL" dirty="0"/>
            <a:t>Samodzielność, poziom ekspercki</a:t>
          </a:r>
        </a:p>
      </dgm:t>
    </dgm:pt>
    <dgm:pt modelId="{CA31A09E-18E3-2544-9F25-72BA09B6EB50}" type="parTrans" cxnId="{AD40F4F2-BF5E-D24F-ABB4-2DFA513A804E}">
      <dgm:prSet/>
      <dgm:spPr/>
      <dgm:t>
        <a:bodyPr/>
        <a:lstStyle/>
        <a:p>
          <a:endParaRPr lang="pl-PL"/>
        </a:p>
      </dgm:t>
    </dgm:pt>
    <dgm:pt modelId="{9BA37913-D10E-9347-A604-85DD65D75564}" type="sibTrans" cxnId="{AD40F4F2-BF5E-D24F-ABB4-2DFA513A804E}">
      <dgm:prSet/>
      <dgm:spPr/>
      <dgm:t>
        <a:bodyPr/>
        <a:lstStyle/>
        <a:p>
          <a:endParaRPr lang="pl-PL"/>
        </a:p>
      </dgm:t>
    </dgm:pt>
    <dgm:pt modelId="{A80229DE-91BF-FF48-BE38-96523DBF348C}" type="pres">
      <dgm:prSet presAssocID="{1EC2B308-D8BD-8C41-89C6-BBD9E08222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65D5FA-10A3-6147-AEFC-3BD3FB3CCCDC}" type="pres">
      <dgm:prSet presAssocID="{23B1C9CD-6587-4F42-9EC4-627215956A14}" presName="centerShape" presStyleLbl="node0" presStyleIdx="0" presStyleCnt="1"/>
      <dgm:spPr/>
    </dgm:pt>
    <dgm:pt modelId="{5C3E6935-49F0-6440-B953-1FB9419F661D}" type="pres">
      <dgm:prSet presAssocID="{184E227E-3477-5A43-B0A4-8D0910994C05}" presName="Name9" presStyleLbl="parChTrans1D2" presStyleIdx="0" presStyleCnt="4"/>
      <dgm:spPr/>
    </dgm:pt>
    <dgm:pt modelId="{F7880AFA-CECA-CE4E-862C-A23DB572E0E2}" type="pres">
      <dgm:prSet presAssocID="{184E227E-3477-5A43-B0A4-8D0910994C05}" presName="connTx" presStyleLbl="parChTrans1D2" presStyleIdx="0" presStyleCnt="4"/>
      <dgm:spPr/>
    </dgm:pt>
    <dgm:pt modelId="{99AEA229-7AD9-524F-93CC-25BF48116371}" type="pres">
      <dgm:prSet presAssocID="{3D28A96F-334E-294A-AD51-33EA79DF7383}" presName="node" presStyleLbl="node1" presStyleIdx="0" presStyleCnt="4">
        <dgm:presLayoutVars>
          <dgm:bulletEnabled val="1"/>
        </dgm:presLayoutVars>
      </dgm:prSet>
      <dgm:spPr/>
    </dgm:pt>
    <dgm:pt modelId="{DDFFAD0C-6D86-F14C-ACAA-002C66F400A5}" type="pres">
      <dgm:prSet presAssocID="{0DBF000E-CBE0-D94F-9D2D-8BDD308CD75F}" presName="Name9" presStyleLbl="parChTrans1D2" presStyleIdx="1" presStyleCnt="4"/>
      <dgm:spPr/>
    </dgm:pt>
    <dgm:pt modelId="{42881CE4-1238-8A46-B1FA-729099E5ED0D}" type="pres">
      <dgm:prSet presAssocID="{0DBF000E-CBE0-D94F-9D2D-8BDD308CD75F}" presName="connTx" presStyleLbl="parChTrans1D2" presStyleIdx="1" presStyleCnt="4"/>
      <dgm:spPr/>
    </dgm:pt>
    <dgm:pt modelId="{33B713AE-7981-8141-B9A0-D98DB15B7296}" type="pres">
      <dgm:prSet presAssocID="{F3665FD4-D386-3C4F-ABB8-F64D94AF2814}" presName="node" presStyleLbl="node1" presStyleIdx="1" presStyleCnt="4">
        <dgm:presLayoutVars>
          <dgm:bulletEnabled val="1"/>
        </dgm:presLayoutVars>
      </dgm:prSet>
      <dgm:spPr/>
    </dgm:pt>
    <dgm:pt modelId="{F1E18F13-35B6-5848-92A6-E2B518168781}" type="pres">
      <dgm:prSet presAssocID="{54CF108E-BA27-F343-BA67-E10FB490896D}" presName="Name9" presStyleLbl="parChTrans1D2" presStyleIdx="2" presStyleCnt="4"/>
      <dgm:spPr/>
    </dgm:pt>
    <dgm:pt modelId="{5456A75A-D59D-464F-A73C-C1B830571682}" type="pres">
      <dgm:prSet presAssocID="{54CF108E-BA27-F343-BA67-E10FB490896D}" presName="connTx" presStyleLbl="parChTrans1D2" presStyleIdx="2" presStyleCnt="4"/>
      <dgm:spPr/>
    </dgm:pt>
    <dgm:pt modelId="{E9DFD501-8B13-FD4F-9F04-1B1A76D9612E}" type="pres">
      <dgm:prSet presAssocID="{BB089F1C-2F21-B442-8377-B5EAB90F4113}" presName="node" presStyleLbl="node1" presStyleIdx="2" presStyleCnt="4">
        <dgm:presLayoutVars>
          <dgm:bulletEnabled val="1"/>
        </dgm:presLayoutVars>
      </dgm:prSet>
      <dgm:spPr/>
    </dgm:pt>
    <dgm:pt modelId="{7E1DA994-28C1-5D44-9E14-880CB5DEBEA8}" type="pres">
      <dgm:prSet presAssocID="{CA31A09E-18E3-2544-9F25-72BA09B6EB50}" presName="Name9" presStyleLbl="parChTrans1D2" presStyleIdx="3" presStyleCnt="4"/>
      <dgm:spPr/>
    </dgm:pt>
    <dgm:pt modelId="{809F0248-DA85-AA41-8247-670056575950}" type="pres">
      <dgm:prSet presAssocID="{CA31A09E-18E3-2544-9F25-72BA09B6EB50}" presName="connTx" presStyleLbl="parChTrans1D2" presStyleIdx="3" presStyleCnt="4"/>
      <dgm:spPr/>
    </dgm:pt>
    <dgm:pt modelId="{1308D5B5-BF01-2649-86CD-4620332E8D7E}" type="pres">
      <dgm:prSet presAssocID="{B03C7613-2E19-D849-864C-CA841F1F8812}" presName="node" presStyleLbl="node1" presStyleIdx="3" presStyleCnt="4">
        <dgm:presLayoutVars>
          <dgm:bulletEnabled val="1"/>
        </dgm:presLayoutVars>
      </dgm:prSet>
      <dgm:spPr/>
    </dgm:pt>
  </dgm:ptLst>
  <dgm:cxnLst>
    <dgm:cxn modelId="{88F68E21-3276-4D44-9F29-9109E1EE1C84}" type="presOf" srcId="{0DBF000E-CBE0-D94F-9D2D-8BDD308CD75F}" destId="{42881CE4-1238-8A46-B1FA-729099E5ED0D}" srcOrd="1" destOrd="0" presId="urn:microsoft.com/office/officeart/2005/8/layout/radial1"/>
    <dgm:cxn modelId="{6EE53F2F-5F5A-684E-9D55-B0915A24A198}" type="presOf" srcId="{54CF108E-BA27-F343-BA67-E10FB490896D}" destId="{F1E18F13-35B6-5848-92A6-E2B518168781}" srcOrd="0" destOrd="0" presId="urn:microsoft.com/office/officeart/2005/8/layout/radial1"/>
    <dgm:cxn modelId="{F4BBAF52-23D0-244E-B542-CBB1E7425B77}" type="presOf" srcId="{23B1C9CD-6587-4F42-9EC4-627215956A14}" destId="{F765D5FA-10A3-6147-AEFC-3BD3FB3CCCDC}" srcOrd="0" destOrd="0" presId="urn:microsoft.com/office/officeart/2005/8/layout/radial1"/>
    <dgm:cxn modelId="{29E2E758-2361-E946-BAB3-F21AAAE218CC}" srcId="{23B1C9CD-6587-4F42-9EC4-627215956A14}" destId="{3D28A96F-334E-294A-AD51-33EA79DF7383}" srcOrd="0" destOrd="0" parTransId="{184E227E-3477-5A43-B0A4-8D0910994C05}" sibTransId="{52E36FF8-DB6C-664D-A234-B7B470B7C0CB}"/>
    <dgm:cxn modelId="{797A8C5A-1851-9247-A7E2-89687FE2359B}" type="presOf" srcId="{184E227E-3477-5A43-B0A4-8D0910994C05}" destId="{5C3E6935-49F0-6440-B953-1FB9419F661D}" srcOrd="0" destOrd="0" presId="urn:microsoft.com/office/officeart/2005/8/layout/radial1"/>
    <dgm:cxn modelId="{6F34D168-6032-7941-BECA-19482E6316C1}" type="presOf" srcId="{CA31A09E-18E3-2544-9F25-72BA09B6EB50}" destId="{7E1DA994-28C1-5D44-9E14-880CB5DEBEA8}" srcOrd="0" destOrd="0" presId="urn:microsoft.com/office/officeart/2005/8/layout/radial1"/>
    <dgm:cxn modelId="{AF200692-63E7-9944-8E39-E97DDC514DFA}" type="presOf" srcId="{3D28A96F-334E-294A-AD51-33EA79DF7383}" destId="{99AEA229-7AD9-524F-93CC-25BF48116371}" srcOrd="0" destOrd="0" presId="urn:microsoft.com/office/officeart/2005/8/layout/radial1"/>
    <dgm:cxn modelId="{0D82E597-98A1-5B4F-9EA9-128868DE8D40}" type="presOf" srcId="{0DBF000E-CBE0-D94F-9D2D-8BDD308CD75F}" destId="{DDFFAD0C-6D86-F14C-ACAA-002C66F400A5}" srcOrd="0" destOrd="0" presId="urn:microsoft.com/office/officeart/2005/8/layout/radial1"/>
    <dgm:cxn modelId="{0ACD1998-3A15-7648-9527-684A3B88791E}" srcId="{1EC2B308-D8BD-8C41-89C6-BBD9E08222F8}" destId="{23B1C9CD-6587-4F42-9EC4-627215956A14}" srcOrd="0" destOrd="0" parTransId="{A248EAD4-4D25-1544-9879-5F61616B4BD5}" sibTransId="{C1D204B8-A43F-E24B-B63F-89505E397744}"/>
    <dgm:cxn modelId="{02723FA4-5163-2640-934F-5FA40DD395D8}" type="presOf" srcId="{184E227E-3477-5A43-B0A4-8D0910994C05}" destId="{F7880AFA-CECA-CE4E-862C-A23DB572E0E2}" srcOrd="1" destOrd="0" presId="urn:microsoft.com/office/officeart/2005/8/layout/radial1"/>
    <dgm:cxn modelId="{0CA486A9-5169-1D4D-9A63-049023F07226}" type="presOf" srcId="{F3665FD4-D386-3C4F-ABB8-F64D94AF2814}" destId="{33B713AE-7981-8141-B9A0-D98DB15B7296}" srcOrd="0" destOrd="0" presId="urn:microsoft.com/office/officeart/2005/8/layout/radial1"/>
    <dgm:cxn modelId="{36C85BB4-B7C7-8E4D-A87C-DE838396FE1D}" type="presOf" srcId="{54CF108E-BA27-F343-BA67-E10FB490896D}" destId="{5456A75A-D59D-464F-A73C-C1B830571682}" srcOrd="1" destOrd="0" presId="urn:microsoft.com/office/officeart/2005/8/layout/radial1"/>
    <dgm:cxn modelId="{7892D3BC-C5CE-F346-9B3E-B9E10EE05738}" type="presOf" srcId="{BB089F1C-2F21-B442-8377-B5EAB90F4113}" destId="{E9DFD501-8B13-FD4F-9F04-1B1A76D9612E}" srcOrd="0" destOrd="0" presId="urn:microsoft.com/office/officeart/2005/8/layout/radial1"/>
    <dgm:cxn modelId="{3867E0E4-C701-624F-98F5-67DB007A6EDA}" srcId="{23B1C9CD-6587-4F42-9EC4-627215956A14}" destId="{BB089F1C-2F21-B442-8377-B5EAB90F4113}" srcOrd="2" destOrd="0" parTransId="{54CF108E-BA27-F343-BA67-E10FB490896D}" sibTransId="{257907F5-6EA2-4948-9667-CC95974D5557}"/>
    <dgm:cxn modelId="{BC9BC7E6-AA11-AB4D-82ED-AC04FD5ACAD0}" srcId="{23B1C9CD-6587-4F42-9EC4-627215956A14}" destId="{F3665FD4-D386-3C4F-ABB8-F64D94AF2814}" srcOrd="1" destOrd="0" parTransId="{0DBF000E-CBE0-D94F-9D2D-8BDD308CD75F}" sibTransId="{633EB593-A4D3-F146-A6F8-CD93EE0C6EB9}"/>
    <dgm:cxn modelId="{E3F75AEF-C89A-F64C-BC2E-AD1BA6597CCF}" type="presOf" srcId="{1EC2B308-D8BD-8C41-89C6-BBD9E08222F8}" destId="{A80229DE-91BF-FF48-BE38-96523DBF348C}" srcOrd="0" destOrd="0" presId="urn:microsoft.com/office/officeart/2005/8/layout/radial1"/>
    <dgm:cxn modelId="{61B0EFF1-6479-7A46-9ABE-4B1D65B02897}" type="presOf" srcId="{B03C7613-2E19-D849-864C-CA841F1F8812}" destId="{1308D5B5-BF01-2649-86CD-4620332E8D7E}" srcOrd="0" destOrd="0" presId="urn:microsoft.com/office/officeart/2005/8/layout/radial1"/>
    <dgm:cxn modelId="{AD40F4F2-BF5E-D24F-ABB4-2DFA513A804E}" srcId="{23B1C9CD-6587-4F42-9EC4-627215956A14}" destId="{B03C7613-2E19-D849-864C-CA841F1F8812}" srcOrd="3" destOrd="0" parTransId="{CA31A09E-18E3-2544-9F25-72BA09B6EB50}" sibTransId="{9BA37913-D10E-9347-A604-85DD65D75564}"/>
    <dgm:cxn modelId="{D2D862F6-6401-0048-81A4-62A473877A33}" type="presOf" srcId="{CA31A09E-18E3-2544-9F25-72BA09B6EB50}" destId="{809F0248-DA85-AA41-8247-670056575950}" srcOrd="1" destOrd="0" presId="urn:microsoft.com/office/officeart/2005/8/layout/radial1"/>
    <dgm:cxn modelId="{7839B455-5E89-CA4E-AD71-C2B930EEE047}" type="presParOf" srcId="{A80229DE-91BF-FF48-BE38-96523DBF348C}" destId="{F765D5FA-10A3-6147-AEFC-3BD3FB3CCCDC}" srcOrd="0" destOrd="0" presId="urn:microsoft.com/office/officeart/2005/8/layout/radial1"/>
    <dgm:cxn modelId="{9F4C1B46-8F5A-9D4B-ADCF-CD5524EFB0D2}" type="presParOf" srcId="{A80229DE-91BF-FF48-BE38-96523DBF348C}" destId="{5C3E6935-49F0-6440-B953-1FB9419F661D}" srcOrd="1" destOrd="0" presId="urn:microsoft.com/office/officeart/2005/8/layout/radial1"/>
    <dgm:cxn modelId="{A5F930A1-BFE2-8040-B29E-0E12F5090B31}" type="presParOf" srcId="{5C3E6935-49F0-6440-B953-1FB9419F661D}" destId="{F7880AFA-CECA-CE4E-862C-A23DB572E0E2}" srcOrd="0" destOrd="0" presId="urn:microsoft.com/office/officeart/2005/8/layout/radial1"/>
    <dgm:cxn modelId="{1A2C1CAD-324F-BF41-8AFA-6FFB76DA5C56}" type="presParOf" srcId="{A80229DE-91BF-FF48-BE38-96523DBF348C}" destId="{99AEA229-7AD9-524F-93CC-25BF48116371}" srcOrd="2" destOrd="0" presId="urn:microsoft.com/office/officeart/2005/8/layout/radial1"/>
    <dgm:cxn modelId="{3B330EB0-AC5A-2246-87A7-7C7DB1FA89ED}" type="presParOf" srcId="{A80229DE-91BF-FF48-BE38-96523DBF348C}" destId="{DDFFAD0C-6D86-F14C-ACAA-002C66F400A5}" srcOrd="3" destOrd="0" presId="urn:microsoft.com/office/officeart/2005/8/layout/radial1"/>
    <dgm:cxn modelId="{E7AC5DA8-3F18-074B-B4ED-3D433584D556}" type="presParOf" srcId="{DDFFAD0C-6D86-F14C-ACAA-002C66F400A5}" destId="{42881CE4-1238-8A46-B1FA-729099E5ED0D}" srcOrd="0" destOrd="0" presId="urn:microsoft.com/office/officeart/2005/8/layout/radial1"/>
    <dgm:cxn modelId="{9AE16B17-9D8C-264F-ABC3-9012EBAB86E4}" type="presParOf" srcId="{A80229DE-91BF-FF48-BE38-96523DBF348C}" destId="{33B713AE-7981-8141-B9A0-D98DB15B7296}" srcOrd="4" destOrd="0" presId="urn:microsoft.com/office/officeart/2005/8/layout/radial1"/>
    <dgm:cxn modelId="{9F1B909B-221E-BA4B-81CA-7AD21B442D0E}" type="presParOf" srcId="{A80229DE-91BF-FF48-BE38-96523DBF348C}" destId="{F1E18F13-35B6-5848-92A6-E2B518168781}" srcOrd="5" destOrd="0" presId="urn:microsoft.com/office/officeart/2005/8/layout/radial1"/>
    <dgm:cxn modelId="{E76D1726-3200-C645-AAEE-F9EADEC4DEDC}" type="presParOf" srcId="{F1E18F13-35B6-5848-92A6-E2B518168781}" destId="{5456A75A-D59D-464F-A73C-C1B830571682}" srcOrd="0" destOrd="0" presId="urn:microsoft.com/office/officeart/2005/8/layout/radial1"/>
    <dgm:cxn modelId="{526971FC-AE5D-4F44-B328-15706E5083ED}" type="presParOf" srcId="{A80229DE-91BF-FF48-BE38-96523DBF348C}" destId="{E9DFD501-8B13-FD4F-9F04-1B1A76D9612E}" srcOrd="6" destOrd="0" presId="urn:microsoft.com/office/officeart/2005/8/layout/radial1"/>
    <dgm:cxn modelId="{32320D58-9D05-F041-9721-85B650676111}" type="presParOf" srcId="{A80229DE-91BF-FF48-BE38-96523DBF348C}" destId="{7E1DA994-28C1-5D44-9E14-880CB5DEBEA8}" srcOrd="7" destOrd="0" presId="urn:microsoft.com/office/officeart/2005/8/layout/radial1"/>
    <dgm:cxn modelId="{BB92FD4B-F937-C54B-943C-5F927B9366E4}" type="presParOf" srcId="{7E1DA994-28C1-5D44-9E14-880CB5DEBEA8}" destId="{809F0248-DA85-AA41-8247-670056575950}" srcOrd="0" destOrd="0" presId="urn:microsoft.com/office/officeart/2005/8/layout/radial1"/>
    <dgm:cxn modelId="{46FAC34B-1BB9-2B4C-9E2F-502AE90BAC1A}" type="presParOf" srcId="{A80229DE-91BF-FF48-BE38-96523DBF348C}" destId="{1308D5B5-BF01-2649-86CD-4620332E8D7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C482E-17A8-FB4F-A5D4-75C2796A2394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721D284-8E38-BA40-ABC5-0994425F8731}">
      <dgm:prSet phldrT="[Tekst]"/>
      <dgm:spPr/>
      <dgm:t>
        <a:bodyPr/>
        <a:lstStyle/>
        <a:p>
          <a:r>
            <a:rPr lang="pl-PL" dirty="0">
              <a:solidFill>
                <a:srgbClr val="C00000"/>
              </a:solidFill>
            </a:rPr>
            <a:t>Kształcenie podyplomowe</a:t>
          </a:r>
        </a:p>
      </dgm:t>
    </dgm:pt>
    <dgm:pt modelId="{25E6220E-22C2-F84F-9434-35C43EB8677E}" type="parTrans" cxnId="{3734D636-4CDC-FF49-9398-FCF5F7ABA19B}">
      <dgm:prSet/>
      <dgm:spPr/>
      <dgm:t>
        <a:bodyPr/>
        <a:lstStyle/>
        <a:p>
          <a:endParaRPr lang="pl-PL"/>
        </a:p>
      </dgm:t>
    </dgm:pt>
    <dgm:pt modelId="{8E891254-A843-E84E-BE2D-5489F97AB434}" type="sibTrans" cxnId="{3734D636-4CDC-FF49-9398-FCF5F7ABA19B}">
      <dgm:prSet/>
      <dgm:spPr/>
      <dgm:t>
        <a:bodyPr/>
        <a:lstStyle/>
        <a:p>
          <a:endParaRPr lang="pl-PL"/>
        </a:p>
      </dgm:t>
    </dgm:pt>
    <dgm:pt modelId="{7D1DA85F-4519-C042-ADEB-C346F330FF1E}">
      <dgm:prSet phldrT="[Tekst]" custT="1"/>
      <dgm:spPr/>
      <dgm:t>
        <a:bodyPr/>
        <a:lstStyle/>
        <a:p>
          <a:r>
            <a:rPr lang="pl-PL" sz="3600" dirty="0"/>
            <a:t>LEK/ LDEK</a:t>
          </a:r>
        </a:p>
      </dgm:t>
    </dgm:pt>
    <dgm:pt modelId="{47399420-2FA7-5849-87F8-497B26DEE408}" type="parTrans" cxnId="{1F08D86E-87D1-3349-A05D-E2DC058F528D}">
      <dgm:prSet/>
      <dgm:spPr/>
      <dgm:t>
        <a:bodyPr/>
        <a:lstStyle/>
        <a:p>
          <a:endParaRPr lang="pl-PL"/>
        </a:p>
      </dgm:t>
    </dgm:pt>
    <dgm:pt modelId="{782A01DE-68AD-E744-BEEA-2C64C3931368}" type="sibTrans" cxnId="{1F08D86E-87D1-3349-A05D-E2DC058F528D}">
      <dgm:prSet/>
      <dgm:spPr/>
      <dgm:t>
        <a:bodyPr/>
        <a:lstStyle/>
        <a:p>
          <a:endParaRPr lang="pl-PL"/>
        </a:p>
      </dgm:t>
    </dgm:pt>
    <dgm:pt modelId="{28977E13-E7F6-B842-9227-4406610098F8}">
      <dgm:prSet phldrT="[Tekst]" custT="1"/>
      <dgm:spPr/>
      <dgm:t>
        <a:bodyPr/>
        <a:lstStyle/>
        <a:p>
          <a:r>
            <a:rPr lang="pl-PL" sz="2800" dirty="0"/>
            <a:t>Nabór na specjalizacje</a:t>
          </a:r>
        </a:p>
      </dgm:t>
    </dgm:pt>
    <dgm:pt modelId="{05E712E3-D3B8-7146-BE2F-DDD373580122}" type="parTrans" cxnId="{1A7F76E9-BC5A-9D4B-90B2-88F389CFCCD1}">
      <dgm:prSet/>
      <dgm:spPr/>
      <dgm:t>
        <a:bodyPr/>
        <a:lstStyle/>
        <a:p>
          <a:endParaRPr lang="pl-PL"/>
        </a:p>
      </dgm:t>
    </dgm:pt>
    <dgm:pt modelId="{E511CCFB-9829-9C43-8ED4-B8AB72CC9BE3}" type="sibTrans" cxnId="{1A7F76E9-BC5A-9D4B-90B2-88F389CFCCD1}">
      <dgm:prSet/>
      <dgm:spPr/>
      <dgm:t>
        <a:bodyPr/>
        <a:lstStyle/>
        <a:p>
          <a:endParaRPr lang="pl-PL"/>
        </a:p>
      </dgm:t>
    </dgm:pt>
    <dgm:pt modelId="{F4D0B286-A8DC-1142-89EE-D99A79810C87}">
      <dgm:prSet custT="1"/>
      <dgm:spPr/>
      <dgm:t>
        <a:bodyPr/>
        <a:lstStyle/>
        <a:p>
          <a:r>
            <a:rPr lang="pl-PL" sz="2400" dirty="0"/>
            <a:t>Uzyskiwanie tytułu specjalisty</a:t>
          </a:r>
        </a:p>
      </dgm:t>
    </dgm:pt>
    <dgm:pt modelId="{4E31942A-6D48-1148-9F3C-F39CD5612C5A}" type="parTrans" cxnId="{C34F9E39-8C27-A646-A795-D9DD3DEFA828}">
      <dgm:prSet/>
      <dgm:spPr/>
      <dgm:t>
        <a:bodyPr/>
        <a:lstStyle/>
        <a:p>
          <a:endParaRPr lang="pl-PL"/>
        </a:p>
      </dgm:t>
    </dgm:pt>
    <dgm:pt modelId="{B83E2118-8A42-104F-9710-1D63DEC68714}" type="sibTrans" cxnId="{C34F9E39-8C27-A646-A795-D9DD3DEFA828}">
      <dgm:prSet/>
      <dgm:spPr/>
      <dgm:t>
        <a:bodyPr/>
        <a:lstStyle/>
        <a:p>
          <a:endParaRPr lang="pl-PL"/>
        </a:p>
      </dgm:t>
    </dgm:pt>
    <dgm:pt modelId="{7AF52AFC-1E18-E548-A612-C85C00A45F3A}">
      <dgm:prSet custT="1"/>
      <dgm:spPr/>
      <dgm:t>
        <a:bodyPr/>
        <a:lstStyle/>
        <a:p>
          <a:r>
            <a:rPr lang="pl-PL" sz="2000" dirty="0"/>
            <a:t>Przebieg i zasady szkolenia specjalizacyjnego</a:t>
          </a:r>
        </a:p>
      </dgm:t>
    </dgm:pt>
    <dgm:pt modelId="{E3330175-48B1-8440-9001-AFAC07406A05}" type="parTrans" cxnId="{A40382FD-DDA7-A84C-9EEB-D9A724DC470C}">
      <dgm:prSet/>
      <dgm:spPr/>
      <dgm:t>
        <a:bodyPr/>
        <a:lstStyle/>
        <a:p>
          <a:endParaRPr lang="pl-PL"/>
        </a:p>
      </dgm:t>
    </dgm:pt>
    <dgm:pt modelId="{02994E3C-6FE7-2642-BB1B-C399DC006E6A}" type="sibTrans" cxnId="{A40382FD-DDA7-A84C-9EEB-D9A724DC470C}">
      <dgm:prSet/>
      <dgm:spPr/>
      <dgm:t>
        <a:bodyPr/>
        <a:lstStyle/>
        <a:p>
          <a:endParaRPr lang="pl-PL"/>
        </a:p>
      </dgm:t>
    </dgm:pt>
    <dgm:pt modelId="{E16E7CB8-D6F7-1D46-AA51-693BA15A7D1E}">
      <dgm:prSet custT="1"/>
      <dgm:spPr/>
      <dgm:t>
        <a:bodyPr/>
        <a:lstStyle/>
        <a:p>
          <a:r>
            <a:rPr lang="pl-PL" sz="2400" dirty="0"/>
            <a:t>Ścieżka kariery zawodowej lekarza</a:t>
          </a:r>
        </a:p>
      </dgm:t>
    </dgm:pt>
    <dgm:pt modelId="{C6A51F54-DF1D-0A43-9EB7-502925551D84}" type="parTrans" cxnId="{85A9F79B-2E09-5647-9611-D26D7BF3DD41}">
      <dgm:prSet/>
      <dgm:spPr/>
      <dgm:t>
        <a:bodyPr/>
        <a:lstStyle/>
        <a:p>
          <a:endParaRPr lang="pl-PL"/>
        </a:p>
      </dgm:t>
    </dgm:pt>
    <dgm:pt modelId="{BC8DC19D-1BA8-4F4A-B4C3-A439A0CF8A65}" type="sibTrans" cxnId="{85A9F79B-2E09-5647-9611-D26D7BF3DD41}">
      <dgm:prSet/>
      <dgm:spPr/>
      <dgm:t>
        <a:bodyPr/>
        <a:lstStyle/>
        <a:p>
          <a:endParaRPr lang="pl-PL"/>
        </a:p>
      </dgm:t>
    </dgm:pt>
    <dgm:pt modelId="{6CF68B1F-5EC4-344B-9892-B6E1D4DF88C5}">
      <dgm:prSet custT="1"/>
      <dgm:spPr/>
      <dgm:t>
        <a:bodyPr/>
        <a:lstStyle/>
        <a:p>
          <a:r>
            <a:rPr lang="pl-PL" sz="2000" dirty="0"/>
            <a:t>Akredytacja jednostek, nadzór nad szkoleniem</a:t>
          </a:r>
        </a:p>
      </dgm:t>
    </dgm:pt>
    <dgm:pt modelId="{969B350D-57F2-4549-B36C-DE56F272378C}" type="parTrans" cxnId="{FD8690E8-53EE-E84F-8772-C1874F171D60}">
      <dgm:prSet/>
      <dgm:spPr/>
      <dgm:t>
        <a:bodyPr/>
        <a:lstStyle/>
        <a:p>
          <a:endParaRPr lang="pl-PL"/>
        </a:p>
      </dgm:t>
    </dgm:pt>
    <dgm:pt modelId="{DC179F65-E1A3-6040-9492-28AE190C4355}" type="sibTrans" cxnId="{FD8690E8-53EE-E84F-8772-C1874F171D60}">
      <dgm:prSet/>
      <dgm:spPr/>
      <dgm:t>
        <a:bodyPr/>
        <a:lstStyle/>
        <a:p>
          <a:endParaRPr lang="pl-PL"/>
        </a:p>
      </dgm:t>
    </dgm:pt>
    <dgm:pt modelId="{EF861F79-D21F-2449-8664-3B7AA90E1C66}">
      <dgm:prSet custT="1"/>
      <dgm:spPr/>
      <dgm:t>
        <a:bodyPr/>
        <a:lstStyle/>
        <a:p>
          <a:r>
            <a:rPr lang="pl-PL" sz="2800" dirty="0"/>
            <a:t>PES</a:t>
          </a:r>
        </a:p>
      </dgm:t>
    </dgm:pt>
    <dgm:pt modelId="{07E7015C-B5E9-3F49-B4EE-A3E316F37F3F}" type="parTrans" cxnId="{9D37A248-1CAB-4C4F-83E0-EA1DDE2F91E4}">
      <dgm:prSet/>
      <dgm:spPr/>
      <dgm:t>
        <a:bodyPr/>
        <a:lstStyle/>
        <a:p>
          <a:endParaRPr lang="pl-PL"/>
        </a:p>
      </dgm:t>
    </dgm:pt>
    <dgm:pt modelId="{AB6A24EF-C535-4448-8EA0-83F936EF96A1}" type="sibTrans" cxnId="{9D37A248-1CAB-4C4F-83E0-EA1DDE2F91E4}">
      <dgm:prSet/>
      <dgm:spPr/>
      <dgm:t>
        <a:bodyPr/>
        <a:lstStyle/>
        <a:p>
          <a:endParaRPr lang="pl-PL"/>
        </a:p>
      </dgm:t>
    </dgm:pt>
    <dgm:pt modelId="{D1D359EB-53F2-EB44-AC6D-B0849FB547F6}">
      <dgm:prSet custT="1"/>
      <dgm:spPr/>
      <dgm:t>
        <a:bodyPr/>
        <a:lstStyle/>
        <a:p>
          <a:r>
            <a:rPr lang="pl-PL" sz="3200" dirty="0"/>
            <a:t>Staż podyplomowy</a:t>
          </a:r>
        </a:p>
      </dgm:t>
    </dgm:pt>
    <dgm:pt modelId="{EC9D73DF-C909-E544-B431-9C029EC10265}" type="parTrans" cxnId="{52F77C26-F551-4F4E-A34C-0B80BB8712B4}">
      <dgm:prSet/>
      <dgm:spPr/>
      <dgm:t>
        <a:bodyPr/>
        <a:lstStyle/>
        <a:p>
          <a:endParaRPr lang="pl-PL"/>
        </a:p>
      </dgm:t>
    </dgm:pt>
    <dgm:pt modelId="{C37FCB44-54A0-B244-B7DC-7F64D8EE6FDF}" type="sibTrans" cxnId="{52F77C26-F551-4F4E-A34C-0B80BB8712B4}">
      <dgm:prSet/>
      <dgm:spPr/>
      <dgm:t>
        <a:bodyPr/>
        <a:lstStyle/>
        <a:p>
          <a:endParaRPr lang="pl-PL"/>
        </a:p>
      </dgm:t>
    </dgm:pt>
    <dgm:pt modelId="{A3303157-AC68-544F-90B3-38B4C63FE403}">
      <dgm:prSet custT="1"/>
      <dgm:spPr/>
      <dgm:t>
        <a:bodyPr/>
        <a:lstStyle/>
        <a:p>
          <a:r>
            <a:rPr lang="pl-PL" sz="2000" dirty="0"/>
            <a:t>Katalog specjalizacji i umiejętności lekarskich</a:t>
          </a:r>
        </a:p>
      </dgm:t>
    </dgm:pt>
    <dgm:pt modelId="{374595D2-9E30-5A44-8BF9-5365B173CB0E}" type="parTrans" cxnId="{90346AB8-F916-6944-BB55-7AA323F6A6C5}">
      <dgm:prSet/>
      <dgm:spPr/>
      <dgm:t>
        <a:bodyPr/>
        <a:lstStyle/>
        <a:p>
          <a:endParaRPr lang="pl-PL"/>
        </a:p>
      </dgm:t>
    </dgm:pt>
    <dgm:pt modelId="{52246A9E-406F-354D-89FE-4D773210D612}" type="sibTrans" cxnId="{90346AB8-F916-6944-BB55-7AA323F6A6C5}">
      <dgm:prSet/>
      <dgm:spPr/>
      <dgm:t>
        <a:bodyPr/>
        <a:lstStyle/>
        <a:p>
          <a:endParaRPr lang="pl-PL"/>
        </a:p>
      </dgm:t>
    </dgm:pt>
    <dgm:pt modelId="{ADF87AC4-33A9-2E49-83F2-70787CA8D410}">
      <dgm:prSet custT="1"/>
      <dgm:spPr/>
      <dgm:t>
        <a:bodyPr/>
        <a:lstStyle/>
        <a:p>
          <a:r>
            <a:rPr lang="pl-PL" sz="2000" dirty="0"/>
            <a:t>Część administracyjna kształcenia</a:t>
          </a:r>
        </a:p>
      </dgm:t>
    </dgm:pt>
    <dgm:pt modelId="{5414CC62-A18D-A141-9F9E-6BA437C7FAF5}" type="parTrans" cxnId="{F41266C0-F5CA-CC4E-8047-53B39734D3E8}">
      <dgm:prSet/>
      <dgm:spPr/>
      <dgm:t>
        <a:bodyPr/>
        <a:lstStyle/>
        <a:p>
          <a:endParaRPr lang="pl-PL"/>
        </a:p>
      </dgm:t>
    </dgm:pt>
    <dgm:pt modelId="{B72B0ECB-36A8-4C4E-B046-48BAD930BF09}" type="sibTrans" cxnId="{F41266C0-F5CA-CC4E-8047-53B39734D3E8}">
      <dgm:prSet/>
      <dgm:spPr/>
      <dgm:t>
        <a:bodyPr/>
        <a:lstStyle/>
        <a:p>
          <a:endParaRPr lang="pl-PL"/>
        </a:p>
      </dgm:t>
    </dgm:pt>
    <dgm:pt modelId="{ED862368-BF5C-6A4E-ABD3-CA3A183A0365}" type="pres">
      <dgm:prSet presAssocID="{3CAC482E-17A8-FB4F-A5D4-75C2796A239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A6BBE4D-A407-3644-9E5F-7B3F3D36DCB5}" type="pres">
      <dgm:prSet presAssocID="{E721D284-8E38-BA40-ABC5-0994425F8731}" presName="root1" presStyleCnt="0"/>
      <dgm:spPr/>
    </dgm:pt>
    <dgm:pt modelId="{A6434C09-A854-2B4F-95DA-B36BC5C5BC19}" type="pres">
      <dgm:prSet presAssocID="{E721D284-8E38-BA40-ABC5-0994425F8731}" presName="LevelOneTextNode" presStyleLbl="node0" presStyleIdx="0" presStyleCnt="1" custScaleX="362166" custScaleY="486541" custLinFactX="-300000" custLinFactNeighborX="-349074" custLinFactNeighborY="-6594">
        <dgm:presLayoutVars>
          <dgm:chPref val="3"/>
        </dgm:presLayoutVars>
      </dgm:prSet>
      <dgm:spPr/>
    </dgm:pt>
    <dgm:pt modelId="{1AEBC1BA-01A7-4341-B1EC-C3DB267460D2}" type="pres">
      <dgm:prSet presAssocID="{E721D284-8E38-BA40-ABC5-0994425F8731}" presName="level2hierChild" presStyleCnt="0"/>
      <dgm:spPr/>
    </dgm:pt>
    <dgm:pt modelId="{A0D96C8D-B7FF-664A-B532-C4B044B43CE2}" type="pres">
      <dgm:prSet presAssocID="{EC9D73DF-C909-E544-B431-9C029EC10265}" presName="conn2-1" presStyleLbl="parChTrans1D2" presStyleIdx="0" presStyleCnt="10"/>
      <dgm:spPr/>
    </dgm:pt>
    <dgm:pt modelId="{9E585557-A90A-B24E-9700-52D2746A0DFE}" type="pres">
      <dgm:prSet presAssocID="{EC9D73DF-C909-E544-B431-9C029EC10265}" presName="connTx" presStyleLbl="parChTrans1D2" presStyleIdx="0" presStyleCnt="10"/>
      <dgm:spPr/>
    </dgm:pt>
    <dgm:pt modelId="{24365386-4B79-AB48-93D1-97F60483B6C9}" type="pres">
      <dgm:prSet presAssocID="{D1D359EB-53F2-EB44-AC6D-B0849FB547F6}" presName="root2" presStyleCnt="0"/>
      <dgm:spPr/>
    </dgm:pt>
    <dgm:pt modelId="{DBBC9E19-023F-AE46-B763-E698C562FD85}" type="pres">
      <dgm:prSet presAssocID="{D1D359EB-53F2-EB44-AC6D-B0849FB547F6}" presName="LevelTwoTextNode" presStyleLbl="node2" presStyleIdx="0" presStyleCnt="10" custScaleX="765724" custScaleY="404064">
        <dgm:presLayoutVars>
          <dgm:chPref val="3"/>
        </dgm:presLayoutVars>
      </dgm:prSet>
      <dgm:spPr/>
    </dgm:pt>
    <dgm:pt modelId="{3B701E36-4EB1-FA42-B9CE-CD8406D263C3}" type="pres">
      <dgm:prSet presAssocID="{D1D359EB-53F2-EB44-AC6D-B0849FB547F6}" presName="level3hierChild" presStyleCnt="0"/>
      <dgm:spPr/>
    </dgm:pt>
    <dgm:pt modelId="{9CA0C7EF-D96F-8449-8CB9-71356D11E243}" type="pres">
      <dgm:prSet presAssocID="{47399420-2FA7-5849-87F8-497B26DEE408}" presName="conn2-1" presStyleLbl="parChTrans1D2" presStyleIdx="1" presStyleCnt="10"/>
      <dgm:spPr/>
    </dgm:pt>
    <dgm:pt modelId="{AAC4D110-0DDC-FD43-A2A6-35F49FE7189F}" type="pres">
      <dgm:prSet presAssocID="{47399420-2FA7-5849-87F8-497B26DEE408}" presName="connTx" presStyleLbl="parChTrans1D2" presStyleIdx="1" presStyleCnt="10"/>
      <dgm:spPr/>
    </dgm:pt>
    <dgm:pt modelId="{7730E200-BA1B-9348-A8D5-34C87A86190C}" type="pres">
      <dgm:prSet presAssocID="{7D1DA85F-4519-C042-ADEB-C346F330FF1E}" presName="root2" presStyleCnt="0"/>
      <dgm:spPr/>
    </dgm:pt>
    <dgm:pt modelId="{3C662E4E-4758-7746-86BA-8CAC3F8B3EE4}" type="pres">
      <dgm:prSet presAssocID="{7D1DA85F-4519-C042-ADEB-C346F330FF1E}" presName="LevelTwoTextNode" presStyleLbl="node2" presStyleIdx="1" presStyleCnt="10" custScaleX="761091" custScaleY="385788">
        <dgm:presLayoutVars>
          <dgm:chPref val="3"/>
        </dgm:presLayoutVars>
      </dgm:prSet>
      <dgm:spPr/>
    </dgm:pt>
    <dgm:pt modelId="{AD5FF800-F6E5-564A-B68E-2F77BDFF5610}" type="pres">
      <dgm:prSet presAssocID="{7D1DA85F-4519-C042-ADEB-C346F330FF1E}" presName="level3hierChild" presStyleCnt="0"/>
      <dgm:spPr/>
    </dgm:pt>
    <dgm:pt modelId="{96754153-F9E6-E641-95AF-0B53CE18071C}" type="pres">
      <dgm:prSet presAssocID="{05E712E3-D3B8-7146-BE2F-DDD373580122}" presName="conn2-1" presStyleLbl="parChTrans1D2" presStyleIdx="2" presStyleCnt="10"/>
      <dgm:spPr/>
    </dgm:pt>
    <dgm:pt modelId="{D66389D9-BCC2-4949-854F-B3E0E0F1A815}" type="pres">
      <dgm:prSet presAssocID="{05E712E3-D3B8-7146-BE2F-DDD373580122}" presName="connTx" presStyleLbl="parChTrans1D2" presStyleIdx="2" presStyleCnt="10"/>
      <dgm:spPr/>
    </dgm:pt>
    <dgm:pt modelId="{F6979CFA-5C7A-7647-905C-02830B7EE325}" type="pres">
      <dgm:prSet presAssocID="{28977E13-E7F6-B842-9227-4406610098F8}" presName="root2" presStyleCnt="0"/>
      <dgm:spPr/>
    </dgm:pt>
    <dgm:pt modelId="{3FF42BB6-BC14-6041-BC3E-0F8F9A1E8E52}" type="pres">
      <dgm:prSet presAssocID="{28977E13-E7F6-B842-9227-4406610098F8}" presName="LevelTwoTextNode" presStyleLbl="node2" presStyleIdx="2" presStyleCnt="10" custScaleX="761091" custScaleY="385788">
        <dgm:presLayoutVars>
          <dgm:chPref val="3"/>
        </dgm:presLayoutVars>
      </dgm:prSet>
      <dgm:spPr/>
    </dgm:pt>
    <dgm:pt modelId="{2408FB2E-6DDF-A140-AF38-AE6817BA4AC3}" type="pres">
      <dgm:prSet presAssocID="{28977E13-E7F6-B842-9227-4406610098F8}" presName="level3hierChild" presStyleCnt="0"/>
      <dgm:spPr/>
    </dgm:pt>
    <dgm:pt modelId="{FABA023D-E9BB-DC44-963C-CEA7F93A9B5E}" type="pres">
      <dgm:prSet presAssocID="{4E31942A-6D48-1148-9F3C-F39CD5612C5A}" presName="conn2-1" presStyleLbl="parChTrans1D2" presStyleIdx="3" presStyleCnt="10"/>
      <dgm:spPr/>
    </dgm:pt>
    <dgm:pt modelId="{0E37BE93-4C4F-A34D-9153-1D7E5856D915}" type="pres">
      <dgm:prSet presAssocID="{4E31942A-6D48-1148-9F3C-F39CD5612C5A}" presName="connTx" presStyleLbl="parChTrans1D2" presStyleIdx="3" presStyleCnt="10"/>
      <dgm:spPr/>
    </dgm:pt>
    <dgm:pt modelId="{0A056969-79F1-6F4B-AA54-D59D28EF5B80}" type="pres">
      <dgm:prSet presAssocID="{F4D0B286-A8DC-1142-89EE-D99A79810C87}" presName="root2" presStyleCnt="0"/>
      <dgm:spPr/>
    </dgm:pt>
    <dgm:pt modelId="{036FFD18-6036-724F-8D90-03B308E3329A}" type="pres">
      <dgm:prSet presAssocID="{F4D0B286-A8DC-1142-89EE-D99A79810C87}" presName="LevelTwoTextNode" presStyleLbl="node2" presStyleIdx="3" presStyleCnt="10" custScaleX="761091" custScaleY="385788">
        <dgm:presLayoutVars>
          <dgm:chPref val="3"/>
        </dgm:presLayoutVars>
      </dgm:prSet>
      <dgm:spPr/>
    </dgm:pt>
    <dgm:pt modelId="{7F64EB9A-D427-BD40-ADB0-E31BC4A05805}" type="pres">
      <dgm:prSet presAssocID="{F4D0B286-A8DC-1142-89EE-D99A79810C87}" presName="level3hierChild" presStyleCnt="0"/>
      <dgm:spPr/>
    </dgm:pt>
    <dgm:pt modelId="{A122A69C-232F-C748-82B6-CB93902A6390}" type="pres">
      <dgm:prSet presAssocID="{07E7015C-B5E9-3F49-B4EE-A3E316F37F3F}" presName="conn2-1" presStyleLbl="parChTrans1D2" presStyleIdx="4" presStyleCnt="10"/>
      <dgm:spPr/>
    </dgm:pt>
    <dgm:pt modelId="{46C24EDA-D48B-2549-84DB-719448586E5A}" type="pres">
      <dgm:prSet presAssocID="{07E7015C-B5E9-3F49-B4EE-A3E316F37F3F}" presName="connTx" presStyleLbl="parChTrans1D2" presStyleIdx="4" presStyleCnt="10"/>
      <dgm:spPr/>
    </dgm:pt>
    <dgm:pt modelId="{96C60ED9-E278-E94E-8728-40D51AEB250A}" type="pres">
      <dgm:prSet presAssocID="{EF861F79-D21F-2449-8664-3B7AA90E1C66}" presName="root2" presStyleCnt="0"/>
      <dgm:spPr/>
    </dgm:pt>
    <dgm:pt modelId="{191139E3-9475-CA46-BCC9-B946822A0B42}" type="pres">
      <dgm:prSet presAssocID="{EF861F79-D21F-2449-8664-3B7AA90E1C66}" presName="LevelTwoTextNode" presStyleLbl="node2" presStyleIdx="4" presStyleCnt="10" custScaleX="761091" custScaleY="385788">
        <dgm:presLayoutVars>
          <dgm:chPref val="3"/>
        </dgm:presLayoutVars>
      </dgm:prSet>
      <dgm:spPr/>
    </dgm:pt>
    <dgm:pt modelId="{1932B3A4-BEA0-C847-8C2C-C8C512210D4F}" type="pres">
      <dgm:prSet presAssocID="{EF861F79-D21F-2449-8664-3B7AA90E1C66}" presName="level3hierChild" presStyleCnt="0"/>
      <dgm:spPr/>
    </dgm:pt>
    <dgm:pt modelId="{6A2A14D1-C2F9-5443-8BC6-48B6A0B86F85}" type="pres">
      <dgm:prSet presAssocID="{E3330175-48B1-8440-9001-AFAC07406A05}" presName="conn2-1" presStyleLbl="parChTrans1D2" presStyleIdx="5" presStyleCnt="10"/>
      <dgm:spPr/>
    </dgm:pt>
    <dgm:pt modelId="{96529834-B498-7C49-A9FC-04FD9547E308}" type="pres">
      <dgm:prSet presAssocID="{E3330175-48B1-8440-9001-AFAC07406A05}" presName="connTx" presStyleLbl="parChTrans1D2" presStyleIdx="5" presStyleCnt="10"/>
      <dgm:spPr/>
    </dgm:pt>
    <dgm:pt modelId="{513BAC0C-C300-2344-9E8E-9A229BF89659}" type="pres">
      <dgm:prSet presAssocID="{7AF52AFC-1E18-E548-A612-C85C00A45F3A}" presName="root2" presStyleCnt="0"/>
      <dgm:spPr/>
    </dgm:pt>
    <dgm:pt modelId="{7F90BCCB-0758-DE4F-9084-721076EA41C0}" type="pres">
      <dgm:prSet presAssocID="{7AF52AFC-1E18-E548-A612-C85C00A45F3A}" presName="LevelTwoTextNode" presStyleLbl="node2" presStyleIdx="5" presStyleCnt="10" custScaleX="761091" custScaleY="385788">
        <dgm:presLayoutVars>
          <dgm:chPref val="3"/>
        </dgm:presLayoutVars>
      </dgm:prSet>
      <dgm:spPr/>
    </dgm:pt>
    <dgm:pt modelId="{F0551D69-DFAF-2141-9A32-5D5FB7717250}" type="pres">
      <dgm:prSet presAssocID="{7AF52AFC-1E18-E548-A612-C85C00A45F3A}" presName="level3hierChild" presStyleCnt="0"/>
      <dgm:spPr/>
    </dgm:pt>
    <dgm:pt modelId="{B1EED19A-914C-B841-A273-E431E15A68AA}" type="pres">
      <dgm:prSet presAssocID="{C6A51F54-DF1D-0A43-9EB7-502925551D84}" presName="conn2-1" presStyleLbl="parChTrans1D2" presStyleIdx="6" presStyleCnt="10"/>
      <dgm:spPr/>
    </dgm:pt>
    <dgm:pt modelId="{DBA4C7FB-D7DA-EA43-91BB-20FE893020E9}" type="pres">
      <dgm:prSet presAssocID="{C6A51F54-DF1D-0A43-9EB7-502925551D84}" presName="connTx" presStyleLbl="parChTrans1D2" presStyleIdx="6" presStyleCnt="10"/>
      <dgm:spPr/>
    </dgm:pt>
    <dgm:pt modelId="{3BC612E7-936B-FE42-9268-05286752B4B5}" type="pres">
      <dgm:prSet presAssocID="{E16E7CB8-D6F7-1D46-AA51-693BA15A7D1E}" presName="root2" presStyleCnt="0"/>
      <dgm:spPr/>
    </dgm:pt>
    <dgm:pt modelId="{88580CCA-C4C5-EB4F-9DC0-27E90BBF359C}" type="pres">
      <dgm:prSet presAssocID="{E16E7CB8-D6F7-1D46-AA51-693BA15A7D1E}" presName="LevelTwoTextNode" presStyleLbl="node2" presStyleIdx="6" presStyleCnt="10" custScaleX="761091" custScaleY="385788">
        <dgm:presLayoutVars>
          <dgm:chPref val="3"/>
        </dgm:presLayoutVars>
      </dgm:prSet>
      <dgm:spPr/>
    </dgm:pt>
    <dgm:pt modelId="{BED4AE60-1178-004D-9EBA-0C670F75DB95}" type="pres">
      <dgm:prSet presAssocID="{E16E7CB8-D6F7-1D46-AA51-693BA15A7D1E}" presName="level3hierChild" presStyleCnt="0"/>
      <dgm:spPr/>
    </dgm:pt>
    <dgm:pt modelId="{497064B5-B9A3-6440-B628-E9E4365F24C5}" type="pres">
      <dgm:prSet presAssocID="{969B350D-57F2-4549-B36C-DE56F272378C}" presName="conn2-1" presStyleLbl="parChTrans1D2" presStyleIdx="7" presStyleCnt="10"/>
      <dgm:spPr/>
    </dgm:pt>
    <dgm:pt modelId="{357F67D1-15B9-B346-8374-BC52A02AFD4B}" type="pres">
      <dgm:prSet presAssocID="{969B350D-57F2-4549-B36C-DE56F272378C}" presName="connTx" presStyleLbl="parChTrans1D2" presStyleIdx="7" presStyleCnt="10"/>
      <dgm:spPr/>
    </dgm:pt>
    <dgm:pt modelId="{221291DB-446D-9248-8223-236806F72FAC}" type="pres">
      <dgm:prSet presAssocID="{6CF68B1F-5EC4-344B-9892-B6E1D4DF88C5}" presName="root2" presStyleCnt="0"/>
      <dgm:spPr/>
    </dgm:pt>
    <dgm:pt modelId="{F6B9FE4C-0717-FD4C-A79F-C6D756D671A5}" type="pres">
      <dgm:prSet presAssocID="{6CF68B1F-5EC4-344B-9892-B6E1D4DF88C5}" presName="LevelTwoTextNode" presStyleLbl="node2" presStyleIdx="7" presStyleCnt="10" custScaleX="761091" custScaleY="385788">
        <dgm:presLayoutVars>
          <dgm:chPref val="3"/>
        </dgm:presLayoutVars>
      </dgm:prSet>
      <dgm:spPr/>
    </dgm:pt>
    <dgm:pt modelId="{0FD0AA29-21A6-A44D-949F-ACCEE6973D8D}" type="pres">
      <dgm:prSet presAssocID="{6CF68B1F-5EC4-344B-9892-B6E1D4DF88C5}" presName="level3hierChild" presStyleCnt="0"/>
      <dgm:spPr/>
    </dgm:pt>
    <dgm:pt modelId="{32998F42-2F78-B64E-AC0F-CAFCADCA2290}" type="pres">
      <dgm:prSet presAssocID="{374595D2-9E30-5A44-8BF9-5365B173CB0E}" presName="conn2-1" presStyleLbl="parChTrans1D2" presStyleIdx="8" presStyleCnt="10"/>
      <dgm:spPr/>
    </dgm:pt>
    <dgm:pt modelId="{C562C042-ECDD-594F-BF62-2EE36D1AF013}" type="pres">
      <dgm:prSet presAssocID="{374595D2-9E30-5A44-8BF9-5365B173CB0E}" presName="connTx" presStyleLbl="parChTrans1D2" presStyleIdx="8" presStyleCnt="10"/>
      <dgm:spPr/>
    </dgm:pt>
    <dgm:pt modelId="{C045861C-A599-5946-8BBF-74C98650C32E}" type="pres">
      <dgm:prSet presAssocID="{A3303157-AC68-544F-90B3-38B4C63FE403}" presName="root2" presStyleCnt="0"/>
      <dgm:spPr/>
    </dgm:pt>
    <dgm:pt modelId="{11A1D15B-8E67-A349-9461-9F08B869DBDD}" type="pres">
      <dgm:prSet presAssocID="{A3303157-AC68-544F-90B3-38B4C63FE403}" presName="LevelTwoTextNode" presStyleLbl="node2" presStyleIdx="8" presStyleCnt="10" custScaleX="766900" custScaleY="375403">
        <dgm:presLayoutVars>
          <dgm:chPref val="3"/>
        </dgm:presLayoutVars>
      </dgm:prSet>
      <dgm:spPr/>
    </dgm:pt>
    <dgm:pt modelId="{191DC5D1-5FF8-8042-8D64-B91F6480AABB}" type="pres">
      <dgm:prSet presAssocID="{A3303157-AC68-544F-90B3-38B4C63FE403}" presName="level3hierChild" presStyleCnt="0"/>
      <dgm:spPr/>
    </dgm:pt>
    <dgm:pt modelId="{3E6984A7-7C3C-AF46-BAEB-421246C545B9}" type="pres">
      <dgm:prSet presAssocID="{5414CC62-A18D-A141-9F9E-6BA437C7FAF5}" presName="conn2-1" presStyleLbl="parChTrans1D2" presStyleIdx="9" presStyleCnt="10"/>
      <dgm:spPr/>
    </dgm:pt>
    <dgm:pt modelId="{A48A0A42-CDDD-0742-9695-80059BCCEB7E}" type="pres">
      <dgm:prSet presAssocID="{5414CC62-A18D-A141-9F9E-6BA437C7FAF5}" presName="connTx" presStyleLbl="parChTrans1D2" presStyleIdx="9" presStyleCnt="10"/>
      <dgm:spPr/>
    </dgm:pt>
    <dgm:pt modelId="{D35E36E6-0EFE-CC46-89C7-A15F719D7744}" type="pres">
      <dgm:prSet presAssocID="{ADF87AC4-33A9-2E49-83F2-70787CA8D410}" presName="root2" presStyleCnt="0"/>
      <dgm:spPr/>
    </dgm:pt>
    <dgm:pt modelId="{640E9F96-F32D-5F4B-ABDD-0ED590EFBFBA}" type="pres">
      <dgm:prSet presAssocID="{ADF87AC4-33A9-2E49-83F2-70787CA8D410}" presName="LevelTwoTextNode" presStyleLbl="node2" presStyleIdx="9" presStyleCnt="10" custScaleX="772026" custScaleY="440433">
        <dgm:presLayoutVars>
          <dgm:chPref val="3"/>
        </dgm:presLayoutVars>
      </dgm:prSet>
      <dgm:spPr/>
    </dgm:pt>
    <dgm:pt modelId="{B5D8AE34-7DC5-AC4F-A017-48E3301BA831}" type="pres">
      <dgm:prSet presAssocID="{ADF87AC4-33A9-2E49-83F2-70787CA8D410}" presName="level3hierChild" presStyleCnt="0"/>
      <dgm:spPr/>
    </dgm:pt>
  </dgm:ptLst>
  <dgm:cxnLst>
    <dgm:cxn modelId="{698DEB04-B141-C241-A618-6CF58E1DC759}" type="presOf" srcId="{07E7015C-B5E9-3F49-B4EE-A3E316F37F3F}" destId="{46C24EDA-D48B-2549-84DB-719448586E5A}" srcOrd="1" destOrd="0" presId="urn:microsoft.com/office/officeart/2008/layout/HorizontalMultiLevelHierarchy"/>
    <dgm:cxn modelId="{7F7E4716-46D8-9C42-B067-A980AF5D6CEE}" type="presOf" srcId="{A3303157-AC68-544F-90B3-38B4C63FE403}" destId="{11A1D15B-8E67-A349-9461-9F08B869DBDD}" srcOrd="0" destOrd="0" presId="urn:microsoft.com/office/officeart/2008/layout/HorizontalMultiLevelHierarchy"/>
    <dgm:cxn modelId="{81849F16-ED0C-D244-B9BC-00678151172F}" type="presOf" srcId="{969B350D-57F2-4549-B36C-DE56F272378C}" destId="{497064B5-B9A3-6440-B628-E9E4365F24C5}" srcOrd="0" destOrd="0" presId="urn:microsoft.com/office/officeart/2008/layout/HorizontalMultiLevelHierarchy"/>
    <dgm:cxn modelId="{E2F9F216-E2A3-D347-A71E-D6746DBF9852}" type="presOf" srcId="{6CF68B1F-5EC4-344B-9892-B6E1D4DF88C5}" destId="{F6B9FE4C-0717-FD4C-A79F-C6D756D671A5}" srcOrd="0" destOrd="0" presId="urn:microsoft.com/office/officeart/2008/layout/HorizontalMultiLevelHierarchy"/>
    <dgm:cxn modelId="{53BC121A-39FA-3540-8741-8B5A2CF51396}" type="presOf" srcId="{28977E13-E7F6-B842-9227-4406610098F8}" destId="{3FF42BB6-BC14-6041-BC3E-0F8F9A1E8E52}" srcOrd="0" destOrd="0" presId="urn:microsoft.com/office/officeart/2008/layout/HorizontalMultiLevelHierarchy"/>
    <dgm:cxn modelId="{EF351E1B-BD06-FA4D-A588-1AAD824C1487}" type="presOf" srcId="{ADF87AC4-33A9-2E49-83F2-70787CA8D410}" destId="{640E9F96-F32D-5F4B-ABDD-0ED590EFBFBA}" srcOrd="0" destOrd="0" presId="urn:microsoft.com/office/officeart/2008/layout/HorizontalMultiLevelHierarchy"/>
    <dgm:cxn modelId="{B3CE8E20-2D16-444B-9C6E-4CA66BD3A4CB}" type="presOf" srcId="{47399420-2FA7-5849-87F8-497B26DEE408}" destId="{AAC4D110-0DDC-FD43-A2A6-35F49FE7189F}" srcOrd="1" destOrd="0" presId="urn:microsoft.com/office/officeart/2008/layout/HorizontalMultiLevelHierarchy"/>
    <dgm:cxn modelId="{52F77C26-F551-4F4E-A34C-0B80BB8712B4}" srcId="{E721D284-8E38-BA40-ABC5-0994425F8731}" destId="{D1D359EB-53F2-EB44-AC6D-B0849FB547F6}" srcOrd="0" destOrd="0" parTransId="{EC9D73DF-C909-E544-B431-9C029EC10265}" sibTransId="{C37FCB44-54A0-B244-B7DC-7F64D8EE6FDF}"/>
    <dgm:cxn modelId="{D917132D-0CB9-994D-8984-B97AF8A4398D}" type="presOf" srcId="{EC9D73DF-C909-E544-B431-9C029EC10265}" destId="{9E585557-A90A-B24E-9700-52D2746A0DFE}" srcOrd="1" destOrd="0" presId="urn:microsoft.com/office/officeart/2008/layout/HorizontalMultiLevelHierarchy"/>
    <dgm:cxn modelId="{2EB53D2E-6A30-A341-930C-6F94405ADF82}" type="presOf" srcId="{C6A51F54-DF1D-0A43-9EB7-502925551D84}" destId="{B1EED19A-914C-B841-A273-E431E15A68AA}" srcOrd="0" destOrd="0" presId="urn:microsoft.com/office/officeart/2008/layout/HorizontalMultiLevelHierarchy"/>
    <dgm:cxn modelId="{C2D4E032-5C39-CC4C-8B46-DA0AF18A47F9}" type="presOf" srcId="{E721D284-8E38-BA40-ABC5-0994425F8731}" destId="{A6434C09-A854-2B4F-95DA-B36BC5C5BC19}" srcOrd="0" destOrd="0" presId="urn:microsoft.com/office/officeart/2008/layout/HorizontalMultiLevelHierarchy"/>
    <dgm:cxn modelId="{3734D636-4CDC-FF49-9398-FCF5F7ABA19B}" srcId="{3CAC482E-17A8-FB4F-A5D4-75C2796A2394}" destId="{E721D284-8E38-BA40-ABC5-0994425F8731}" srcOrd="0" destOrd="0" parTransId="{25E6220E-22C2-F84F-9434-35C43EB8677E}" sibTransId="{8E891254-A843-E84E-BE2D-5489F97AB434}"/>
    <dgm:cxn modelId="{C34F9E39-8C27-A646-A795-D9DD3DEFA828}" srcId="{E721D284-8E38-BA40-ABC5-0994425F8731}" destId="{F4D0B286-A8DC-1142-89EE-D99A79810C87}" srcOrd="3" destOrd="0" parTransId="{4E31942A-6D48-1148-9F3C-F39CD5612C5A}" sibTransId="{B83E2118-8A42-104F-9710-1D63DEC68714}"/>
    <dgm:cxn modelId="{16F7B147-25B9-5049-9922-0E099D58D5E8}" type="presOf" srcId="{47399420-2FA7-5849-87F8-497B26DEE408}" destId="{9CA0C7EF-D96F-8449-8CB9-71356D11E243}" srcOrd="0" destOrd="0" presId="urn:microsoft.com/office/officeart/2008/layout/HorizontalMultiLevelHierarchy"/>
    <dgm:cxn modelId="{9D37A248-1CAB-4C4F-83E0-EA1DDE2F91E4}" srcId="{E721D284-8E38-BA40-ABC5-0994425F8731}" destId="{EF861F79-D21F-2449-8664-3B7AA90E1C66}" srcOrd="4" destOrd="0" parTransId="{07E7015C-B5E9-3F49-B4EE-A3E316F37F3F}" sibTransId="{AB6A24EF-C535-4448-8EA0-83F936EF96A1}"/>
    <dgm:cxn modelId="{B5FB8C52-377B-2C4B-AE7F-CA9D6FA14E7B}" type="presOf" srcId="{5414CC62-A18D-A141-9F9E-6BA437C7FAF5}" destId="{3E6984A7-7C3C-AF46-BAEB-421246C545B9}" srcOrd="0" destOrd="0" presId="urn:microsoft.com/office/officeart/2008/layout/HorizontalMultiLevelHierarchy"/>
    <dgm:cxn modelId="{3DD01E53-7AA1-484A-8E0D-0D3B9769EA58}" type="presOf" srcId="{374595D2-9E30-5A44-8BF9-5365B173CB0E}" destId="{32998F42-2F78-B64E-AC0F-CAFCADCA2290}" srcOrd="0" destOrd="0" presId="urn:microsoft.com/office/officeart/2008/layout/HorizontalMultiLevelHierarchy"/>
    <dgm:cxn modelId="{183F0357-C95C-FD4E-9D0E-38F513A12A5D}" type="presOf" srcId="{3CAC482E-17A8-FB4F-A5D4-75C2796A2394}" destId="{ED862368-BF5C-6A4E-ABD3-CA3A183A0365}" srcOrd="0" destOrd="0" presId="urn:microsoft.com/office/officeart/2008/layout/HorizontalMultiLevelHierarchy"/>
    <dgm:cxn modelId="{1F08D86E-87D1-3349-A05D-E2DC058F528D}" srcId="{E721D284-8E38-BA40-ABC5-0994425F8731}" destId="{7D1DA85F-4519-C042-ADEB-C346F330FF1E}" srcOrd="1" destOrd="0" parTransId="{47399420-2FA7-5849-87F8-497B26DEE408}" sibTransId="{782A01DE-68AD-E744-BEEA-2C64C3931368}"/>
    <dgm:cxn modelId="{D0657D70-80B5-BE42-A08E-809315B42CBD}" type="presOf" srcId="{05E712E3-D3B8-7146-BE2F-DDD373580122}" destId="{96754153-F9E6-E641-95AF-0B53CE18071C}" srcOrd="0" destOrd="0" presId="urn:microsoft.com/office/officeart/2008/layout/HorizontalMultiLevelHierarchy"/>
    <dgm:cxn modelId="{03727074-E5FF-4049-9B30-52E86EF54A96}" type="presOf" srcId="{EC9D73DF-C909-E544-B431-9C029EC10265}" destId="{A0D96C8D-B7FF-664A-B532-C4B044B43CE2}" srcOrd="0" destOrd="0" presId="urn:microsoft.com/office/officeart/2008/layout/HorizontalMultiLevelHierarchy"/>
    <dgm:cxn modelId="{6EEB3576-42A9-8440-84D5-2EC984C859ED}" type="presOf" srcId="{7AF52AFC-1E18-E548-A612-C85C00A45F3A}" destId="{7F90BCCB-0758-DE4F-9084-721076EA41C0}" srcOrd="0" destOrd="0" presId="urn:microsoft.com/office/officeart/2008/layout/HorizontalMultiLevelHierarchy"/>
    <dgm:cxn modelId="{7B0D2880-8754-594B-A89A-B5378A8876AB}" type="presOf" srcId="{4E31942A-6D48-1148-9F3C-F39CD5612C5A}" destId="{FABA023D-E9BB-DC44-963C-CEA7F93A9B5E}" srcOrd="0" destOrd="0" presId="urn:microsoft.com/office/officeart/2008/layout/HorizontalMultiLevelHierarchy"/>
    <dgm:cxn modelId="{A5051485-A3BE-CA47-8955-29EE3DA219E8}" type="presOf" srcId="{E16E7CB8-D6F7-1D46-AA51-693BA15A7D1E}" destId="{88580CCA-C4C5-EB4F-9DC0-27E90BBF359C}" srcOrd="0" destOrd="0" presId="urn:microsoft.com/office/officeart/2008/layout/HorizontalMultiLevelHierarchy"/>
    <dgm:cxn modelId="{4594C985-D77D-284F-B8DA-7EB36D801DAD}" type="presOf" srcId="{969B350D-57F2-4549-B36C-DE56F272378C}" destId="{357F67D1-15B9-B346-8374-BC52A02AFD4B}" srcOrd="1" destOrd="0" presId="urn:microsoft.com/office/officeart/2008/layout/HorizontalMultiLevelHierarchy"/>
    <dgm:cxn modelId="{9C352196-8FA4-214C-8962-ADD47BB04CB1}" type="presOf" srcId="{D1D359EB-53F2-EB44-AC6D-B0849FB547F6}" destId="{DBBC9E19-023F-AE46-B763-E698C562FD85}" srcOrd="0" destOrd="0" presId="urn:microsoft.com/office/officeart/2008/layout/HorizontalMultiLevelHierarchy"/>
    <dgm:cxn modelId="{85A9F79B-2E09-5647-9611-D26D7BF3DD41}" srcId="{E721D284-8E38-BA40-ABC5-0994425F8731}" destId="{E16E7CB8-D6F7-1D46-AA51-693BA15A7D1E}" srcOrd="6" destOrd="0" parTransId="{C6A51F54-DF1D-0A43-9EB7-502925551D84}" sibTransId="{BC8DC19D-1BA8-4F4A-B4C3-A439A0CF8A65}"/>
    <dgm:cxn modelId="{15D9EF9F-ED5A-2F4A-A63F-1B32E7D0FD15}" type="presOf" srcId="{05E712E3-D3B8-7146-BE2F-DDD373580122}" destId="{D66389D9-BCC2-4949-854F-B3E0E0F1A815}" srcOrd="1" destOrd="0" presId="urn:microsoft.com/office/officeart/2008/layout/HorizontalMultiLevelHierarchy"/>
    <dgm:cxn modelId="{02ED64A0-A646-0F4F-8187-5CD8C1A193C0}" type="presOf" srcId="{07E7015C-B5E9-3F49-B4EE-A3E316F37F3F}" destId="{A122A69C-232F-C748-82B6-CB93902A6390}" srcOrd="0" destOrd="0" presId="urn:microsoft.com/office/officeart/2008/layout/HorizontalMultiLevelHierarchy"/>
    <dgm:cxn modelId="{D7F786B6-4625-9C48-B9AC-5252888B8B1E}" type="presOf" srcId="{5414CC62-A18D-A141-9F9E-6BA437C7FAF5}" destId="{A48A0A42-CDDD-0742-9695-80059BCCEB7E}" srcOrd="1" destOrd="0" presId="urn:microsoft.com/office/officeart/2008/layout/HorizontalMultiLevelHierarchy"/>
    <dgm:cxn modelId="{90346AB8-F916-6944-BB55-7AA323F6A6C5}" srcId="{E721D284-8E38-BA40-ABC5-0994425F8731}" destId="{A3303157-AC68-544F-90B3-38B4C63FE403}" srcOrd="8" destOrd="0" parTransId="{374595D2-9E30-5A44-8BF9-5365B173CB0E}" sibTransId="{52246A9E-406F-354D-89FE-4D773210D612}"/>
    <dgm:cxn modelId="{F41266C0-F5CA-CC4E-8047-53B39734D3E8}" srcId="{E721D284-8E38-BA40-ABC5-0994425F8731}" destId="{ADF87AC4-33A9-2E49-83F2-70787CA8D410}" srcOrd="9" destOrd="0" parTransId="{5414CC62-A18D-A141-9F9E-6BA437C7FAF5}" sibTransId="{B72B0ECB-36A8-4C4E-B046-48BAD930BF09}"/>
    <dgm:cxn modelId="{A1162CCC-1590-504E-B753-66C85E355F15}" type="presOf" srcId="{EF861F79-D21F-2449-8664-3B7AA90E1C66}" destId="{191139E3-9475-CA46-BCC9-B946822A0B42}" srcOrd="0" destOrd="0" presId="urn:microsoft.com/office/officeart/2008/layout/HorizontalMultiLevelHierarchy"/>
    <dgm:cxn modelId="{4FE7CAD5-4255-574C-935B-3428B81E2C4C}" type="presOf" srcId="{F4D0B286-A8DC-1142-89EE-D99A79810C87}" destId="{036FFD18-6036-724F-8D90-03B308E3329A}" srcOrd="0" destOrd="0" presId="urn:microsoft.com/office/officeart/2008/layout/HorizontalMultiLevelHierarchy"/>
    <dgm:cxn modelId="{E666E8DB-64C4-1D4D-9664-EDF65A14D3CF}" type="presOf" srcId="{C6A51F54-DF1D-0A43-9EB7-502925551D84}" destId="{DBA4C7FB-D7DA-EA43-91BB-20FE893020E9}" srcOrd="1" destOrd="0" presId="urn:microsoft.com/office/officeart/2008/layout/HorizontalMultiLevelHierarchy"/>
    <dgm:cxn modelId="{879DD7DC-85F4-DE47-BB7E-2B5C0EE361B5}" type="presOf" srcId="{E3330175-48B1-8440-9001-AFAC07406A05}" destId="{6A2A14D1-C2F9-5443-8BC6-48B6A0B86F85}" srcOrd="0" destOrd="0" presId="urn:microsoft.com/office/officeart/2008/layout/HorizontalMultiLevelHierarchy"/>
    <dgm:cxn modelId="{89D035DD-DE1E-B048-9C71-2C6299C3F784}" type="presOf" srcId="{374595D2-9E30-5A44-8BF9-5365B173CB0E}" destId="{C562C042-ECDD-594F-BF62-2EE36D1AF013}" srcOrd="1" destOrd="0" presId="urn:microsoft.com/office/officeart/2008/layout/HorizontalMultiLevelHierarchy"/>
    <dgm:cxn modelId="{FD8690E8-53EE-E84F-8772-C1874F171D60}" srcId="{E721D284-8E38-BA40-ABC5-0994425F8731}" destId="{6CF68B1F-5EC4-344B-9892-B6E1D4DF88C5}" srcOrd="7" destOrd="0" parTransId="{969B350D-57F2-4549-B36C-DE56F272378C}" sibTransId="{DC179F65-E1A3-6040-9492-28AE190C4355}"/>
    <dgm:cxn modelId="{1A7F76E9-BC5A-9D4B-90B2-88F389CFCCD1}" srcId="{E721D284-8E38-BA40-ABC5-0994425F8731}" destId="{28977E13-E7F6-B842-9227-4406610098F8}" srcOrd="2" destOrd="0" parTransId="{05E712E3-D3B8-7146-BE2F-DDD373580122}" sibTransId="{E511CCFB-9829-9C43-8ED4-B8AB72CC9BE3}"/>
    <dgm:cxn modelId="{E5F746ED-EB34-284E-9DA7-C38FADE4C90D}" type="presOf" srcId="{4E31942A-6D48-1148-9F3C-F39CD5612C5A}" destId="{0E37BE93-4C4F-A34D-9153-1D7E5856D915}" srcOrd="1" destOrd="0" presId="urn:microsoft.com/office/officeart/2008/layout/HorizontalMultiLevelHierarchy"/>
    <dgm:cxn modelId="{C11BD0FB-36B8-3B40-AA3F-3E2C97C2D188}" type="presOf" srcId="{E3330175-48B1-8440-9001-AFAC07406A05}" destId="{96529834-B498-7C49-A9FC-04FD9547E308}" srcOrd="1" destOrd="0" presId="urn:microsoft.com/office/officeart/2008/layout/HorizontalMultiLevelHierarchy"/>
    <dgm:cxn modelId="{A5B113FD-C54B-0440-A05F-A097FE5D5A7C}" type="presOf" srcId="{7D1DA85F-4519-C042-ADEB-C346F330FF1E}" destId="{3C662E4E-4758-7746-86BA-8CAC3F8B3EE4}" srcOrd="0" destOrd="0" presId="urn:microsoft.com/office/officeart/2008/layout/HorizontalMultiLevelHierarchy"/>
    <dgm:cxn modelId="{A40382FD-DDA7-A84C-9EEB-D9A724DC470C}" srcId="{E721D284-8E38-BA40-ABC5-0994425F8731}" destId="{7AF52AFC-1E18-E548-A612-C85C00A45F3A}" srcOrd="5" destOrd="0" parTransId="{E3330175-48B1-8440-9001-AFAC07406A05}" sibTransId="{02994E3C-6FE7-2642-BB1B-C399DC006E6A}"/>
    <dgm:cxn modelId="{78670EBF-D255-3444-AEFF-1B99EDA43F05}" type="presParOf" srcId="{ED862368-BF5C-6A4E-ABD3-CA3A183A0365}" destId="{8A6BBE4D-A407-3644-9E5F-7B3F3D36DCB5}" srcOrd="0" destOrd="0" presId="urn:microsoft.com/office/officeart/2008/layout/HorizontalMultiLevelHierarchy"/>
    <dgm:cxn modelId="{0B780FC7-2F1F-A34E-B7DC-C0021AA022EB}" type="presParOf" srcId="{8A6BBE4D-A407-3644-9E5F-7B3F3D36DCB5}" destId="{A6434C09-A854-2B4F-95DA-B36BC5C5BC19}" srcOrd="0" destOrd="0" presId="urn:microsoft.com/office/officeart/2008/layout/HorizontalMultiLevelHierarchy"/>
    <dgm:cxn modelId="{FC58C072-C32D-2145-9B6B-0EC5E58DF978}" type="presParOf" srcId="{8A6BBE4D-A407-3644-9E5F-7B3F3D36DCB5}" destId="{1AEBC1BA-01A7-4341-B1EC-C3DB267460D2}" srcOrd="1" destOrd="0" presId="urn:microsoft.com/office/officeart/2008/layout/HorizontalMultiLevelHierarchy"/>
    <dgm:cxn modelId="{D9D70EFF-8CC8-A041-9CEC-1D08C434DF5B}" type="presParOf" srcId="{1AEBC1BA-01A7-4341-B1EC-C3DB267460D2}" destId="{A0D96C8D-B7FF-664A-B532-C4B044B43CE2}" srcOrd="0" destOrd="0" presId="urn:microsoft.com/office/officeart/2008/layout/HorizontalMultiLevelHierarchy"/>
    <dgm:cxn modelId="{6685511B-08B1-0942-97EA-2FE4AAAFC547}" type="presParOf" srcId="{A0D96C8D-B7FF-664A-B532-C4B044B43CE2}" destId="{9E585557-A90A-B24E-9700-52D2746A0DFE}" srcOrd="0" destOrd="0" presId="urn:microsoft.com/office/officeart/2008/layout/HorizontalMultiLevelHierarchy"/>
    <dgm:cxn modelId="{10006B13-CE88-214B-8083-67702D1652EC}" type="presParOf" srcId="{1AEBC1BA-01A7-4341-B1EC-C3DB267460D2}" destId="{24365386-4B79-AB48-93D1-97F60483B6C9}" srcOrd="1" destOrd="0" presId="urn:microsoft.com/office/officeart/2008/layout/HorizontalMultiLevelHierarchy"/>
    <dgm:cxn modelId="{0934C0B0-020E-1D46-99C2-F6A12B494769}" type="presParOf" srcId="{24365386-4B79-AB48-93D1-97F60483B6C9}" destId="{DBBC9E19-023F-AE46-B763-E698C562FD85}" srcOrd="0" destOrd="0" presId="urn:microsoft.com/office/officeart/2008/layout/HorizontalMultiLevelHierarchy"/>
    <dgm:cxn modelId="{FD3ADF51-CABA-8540-8027-750FC7B15BCE}" type="presParOf" srcId="{24365386-4B79-AB48-93D1-97F60483B6C9}" destId="{3B701E36-4EB1-FA42-B9CE-CD8406D263C3}" srcOrd="1" destOrd="0" presId="urn:microsoft.com/office/officeart/2008/layout/HorizontalMultiLevelHierarchy"/>
    <dgm:cxn modelId="{B5E0C577-97FD-B347-A7A1-E8369F43292A}" type="presParOf" srcId="{1AEBC1BA-01A7-4341-B1EC-C3DB267460D2}" destId="{9CA0C7EF-D96F-8449-8CB9-71356D11E243}" srcOrd="2" destOrd="0" presId="urn:microsoft.com/office/officeart/2008/layout/HorizontalMultiLevelHierarchy"/>
    <dgm:cxn modelId="{8D6B476A-45A7-2A42-A99E-92E4A5BBA941}" type="presParOf" srcId="{9CA0C7EF-D96F-8449-8CB9-71356D11E243}" destId="{AAC4D110-0DDC-FD43-A2A6-35F49FE7189F}" srcOrd="0" destOrd="0" presId="urn:microsoft.com/office/officeart/2008/layout/HorizontalMultiLevelHierarchy"/>
    <dgm:cxn modelId="{D789C772-1DD2-5E4D-BD06-824773E2E6F4}" type="presParOf" srcId="{1AEBC1BA-01A7-4341-B1EC-C3DB267460D2}" destId="{7730E200-BA1B-9348-A8D5-34C87A86190C}" srcOrd="3" destOrd="0" presId="urn:microsoft.com/office/officeart/2008/layout/HorizontalMultiLevelHierarchy"/>
    <dgm:cxn modelId="{473F92E8-BE9A-184F-B82C-4225CEE56CEA}" type="presParOf" srcId="{7730E200-BA1B-9348-A8D5-34C87A86190C}" destId="{3C662E4E-4758-7746-86BA-8CAC3F8B3EE4}" srcOrd="0" destOrd="0" presId="urn:microsoft.com/office/officeart/2008/layout/HorizontalMultiLevelHierarchy"/>
    <dgm:cxn modelId="{1145CC25-34EE-DF44-AFCF-0BD697408BE4}" type="presParOf" srcId="{7730E200-BA1B-9348-A8D5-34C87A86190C}" destId="{AD5FF800-F6E5-564A-B68E-2F77BDFF5610}" srcOrd="1" destOrd="0" presId="urn:microsoft.com/office/officeart/2008/layout/HorizontalMultiLevelHierarchy"/>
    <dgm:cxn modelId="{E9971141-ECC9-434D-8B0C-13AC39E69916}" type="presParOf" srcId="{1AEBC1BA-01A7-4341-B1EC-C3DB267460D2}" destId="{96754153-F9E6-E641-95AF-0B53CE18071C}" srcOrd="4" destOrd="0" presId="urn:microsoft.com/office/officeart/2008/layout/HorizontalMultiLevelHierarchy"/>
    <dgm:cxn modelId="{94169076-7524-D04A-B577-66452258D9C8}" type="presParOf" srcId="{96754153-F9E6-E641-95AF-0B53CE18071C}" destId="{D66389D9-BCC2-4949-854F-B3E0E0F1A815}" srcOrd="0" destOrd="0" presId="urn:microsoft.com/office/officeart/2008/layout/HorizontalMultiLevelHierarchy"/>
    <dgm:cxn modelId="{21DF9A3F-85CB-784D-9F20-6F888692DFE3}" type="presParOf" srcId="{1AEBC1BA-01A7-4341-B1EC-C3DB267460D2}" destId="{F6979CFA-5C7A-7647-905C-02830B7EE325}" srcOrd="5" destOrd="0" presId="urn:microsoft.com/office/officeart/2008/layout/HorizontalMultiLevelHierarchy"/>
    <dgm:cxn modelId="{52A49487-9C20-AE46-8091-C359727314A0}" type="presParOf" srcId="{F6979CFA-5C7A-7647-905C-02830B7EE325}" destId="{3FF42BB6-BC14-6041-BC3E-0F8F9A1E8E52}" srcOrd="0" destOrd="0" presId="urn:microsoft.com/office/officeart/2008/layout/HorizontalMultiLevelHierarchy"/>
    <dgm:cxn modelId="{BAE08F8E-3650-BA44-B8C7-62C1C2F8AAC0}" type="presParOf" srcId="{F6979CFA-5C7A-7647-905C-02830B7EE325}" destId="{2408FB2E-6DDF-A140-AF38-AE6817BA4AC3}" srcOrd="1" destOrd="0" presId="urn:microsoft.com/office/officeart/2008/layout/HorizontalMultiLevelHierarchy"/>
    <dgm:cxn modelId="{FC27767F-BD7A-E942-8F8A-5B40FCAE721F}" type="presParOf" srcId="{1AEBC1BA-01A7-4341-B1EC-C3DB267460D2}" destId="{FABA023D-E9BB-DC44-963C-CEA7F93A9B5E}" srcOrd="6" destOrd="0" presId="urn:microsoft.com/office/officeart/2008/layout/HorizontalMultiLevelHierarchy"/>
    <dgm:cxn modelId="{D6844A90-F1DF-AF4F-B39D-C17B2991A72C}" type="presParOf" srcId="{FABA023D-E9BB-DC44-963C-CEA7F93A9B5E}" destId="{0E37BE93-4C4F-A34D-9153-1D7E5856D915}" srcOrd="0" destOrd="0" presId="urn:microsoft.com/office/officeart/2008/layout/HorizontalMultiLevelHierarchy"/>
    <dgm:cxn modelId="{11593685-3C68-B54C-82AB-DEB49F4C73B5}" type="presParOf" srcId="{1AEBC1BA-01A7-4341-B1EC-C3DB267460D2}" destId="{0A056969-79F1-6F4B-AA54-D59D28EF5B80}" srcOrd="7" destOrd="0" presId="urn:microsoft.com/office/officeart/2008/layout/HorizontalMultiLevelHierarchy"/>
    <dgm:cxn modelId="{16F0C3F5-C949-2B4B-AC44-5F127CDEA836}" type="presParOf" srcId="{0A056969-79F1-6F4B-AA54-D59D28EF5B80}" destId="{036FFD18-6036-724F-8D90-03B308E3329A}" srcOrd="0" destOrd="0" presId="urn:microsoft.com/office/officeart/2008/layout/HorizontalMultiLevelHierarchy"/>
    <dgm:cxn modelId="{E8834308-63E8-FA45-8921-07397614F76C}" type="presParOf" srcId="{0A056969-79F1-6F4B-AA54-D59D28EF5B80}" destId="{7F64EB9A-D427-BD40-ADB0-E31BC4A05805}" srcOrd="1" destOrd="0" presId="urn:microsoft.com/office/officeart/2008/layout/HorizontalMultiLevelHierarchy"/>
    <dgm:cxn modelId="{84E9FA3D-73F9-0947-81C2-2589B6C42F8A}" type="presParOf" srcId="{1AEBC1BA-01A7-4341-B1EC-C3DB267460D2}" destId="{A122A69C-232F-C748-82B6-CB93902A6390}" srcOrd="8" destOrd="0" presId="urn:microsoft.com/office/officeart/2008/layout/HorizontalMultiLevelHierarchy"/>
    <dgm:cxn modelId="{2A713E8D-27A3-4F4C-A6F3-05BB78247EE3}" type="presParOf" srcId="{A122A69C-232F-C748-82B6-CB93902A6390}" destId="{46C24EDA-D48B-2549-84DB-719448586E5A}" srcOrd="0" destOrd="0" presId="urn:microsoft.com/office/officeart/2008/layout/HorizontalMultiLevelHierarchy"/>
    <dgm:cxn modelId="{288885BB-DD33-CC46-8BA9-789B6FDD2592}" type="presParOf" srcId="{1AEBC1BA-01A7-4341-B1EC-C3DB267460D2}" destId="{96C60ED9-E278-E94E-8728-40D51AEB250A}" srcOrd="9" destOrd="0" presId="urn:microsoft.com/office/officeart/2008/layout/HorizontalMultiLevelHierarchy"/>
    <dgm:cxn modelId="{3BABBEDB-9189-4E47-80B6-B7294709C26D}" type="presParOf" srcId="{96C60ED9-E278-E94E-8728-40D51AEB250A}" destId="{191139E3-9475-CA46-BCC9-B946822A0B42}" srcOrd="0" destOrd="0" presId="urn:microsoft.com/office/officeart/2008/layout/HorizontalMultiLevelHierarchy"/>
    <dgm:cxn modelId="{E537CCC0-D305-8947-9A2A-BC753B752AD1}" type="presParOf" srcId="{96C60ED9-E278-E94E-8728-40D51AEB250A}" destId="{1932B3A4-BEA0-C847-8C2C-C8C512210D4F}" srcOrd="1" destOrd="0" presId="urn:microsoft.com/office/officeart/2008/layout/HorizontalMultiLevelHierarchy"/>
    <dgm:cxn modelId="{0DEBCAE6-313F-0542-8900-5B82698EC658}" type="presParOf" srcId="{1AEBC1BA-01A7-4341-B1EC-C3DB267460D2}" destId="{6A2A14D1-C2F9-5443-8BC6-48B6A0B86F85}" srcOrd="10" destOrd="0" presId="urn:microsoft.com/office/officeart/2008/layout/HorizontalMultiLevelHierarchy"/>
    <dgm:cxn modelId="{85A5598E-CC56-B347-9B1A-47A7E132425D}" type="presParOf" srcId="{6A2A14D1-C2F9-5443-8BC6-48B6A0B86F85}" destId="{96529834-B498-7C49-A9FC-04FD9547E308}" srcOrd="0" destOrd="0" presId="urn:microsoft.com/office/officeart/2008/layout/HorizontalMultiLevelHierarchy"/>
    <dgm:cxn modelId="{ED0A5BCB-13EC-FF46-97C2-D97B59140726}" type="presParOf" srcId="{1AEBC1BA-01A7-4341-B1EC-C3DB267460D2}" destId="{513BAC0C-C300-2344-9E8E-9A229BF89659}" srcOrd="11" destOrd="0" presId="urn:microsoft.com/office/officeart/2008/layout/HorizontalMultiLevelHierarchy"/>
    <dgm:cxn modelId="{24AF9D5E-C690-EF4F-92A5-A8D5FACE10B3}" type="presParOf" srcId="{513BAC0C-C300-2344-9E8E-9A229BF89659}" destId="{7F90BCCB-0758-DE4F-9084-721076EA41C0}" srcOrd="0" destOrd="0" presId="urn:microsoft.com/office/officeart/2008/layout/HorizontalMultiLevelHierarchy"/>
    <dgm:cxn modelId="{5EF3D948-9848-BA4A-A4E3-58A947454684}" type="presParOf" srcId="{513BAC0C-C300-2344-9E8E-9A229BF89659}" destId="{F0551D69-DFAF-2141-9A32-5D5FB7717250}" srcOrd="1" destOrd="0" presId="urn:microsoft.com/office/officeart/2008/layout/HorizontalMultiLevelHierarchy"/>
    <dgm:cxn modelId="{626A9623-23E1-7A40-A0C7-AD35C1B759BE}" type="presParOf" srcId="{1AEBC1BA-01A7-4341-B1EC-C3DB267460D2}" destId="{B1EED19A-914C-B841-A273-E431E15A68AA}" srcOrd="12" destOrd="0" presId="urn:microsoft.com/office/officeart/2008/layout/HorizontalMultiLevelHierarchy"/>
    <dgm:cxn modelId="{4F5D0BA6-C593-6D47-A402-3E7B98B40BF5}" type="presParOf" srcId="{B1EED19A-914C-B841-A273-E431E15A68AA}" destId="{DBA4C7FB-D7DA-EA43-91BB-20FE893020E9}" srcOrd="0" destOrd="0" presId="urn:microsoft.com/office/officeart/2008/layout/HorizontalMultiLevelHierarchy"/>
    <dgm:cxn modelId="{A316FC4D-F7A8-574C-8225-125A2CA62F3B}" type="presParOf" srcId="{1AEBC1BA-01A7-4341-B1EC-C3DB267460D2}" destId="{3BC612E7-936B-FE42-9268-05286752B4B5}" srcOrd="13" destOrd="0" presId="urn:microsoft.com/office/officeart/2008/layout/HorizontalMultiLevelHierarchy"/>
    <dgm:cxn modelId="{ACB71738-FEFD-0341-82F6-7AB4F0757A34}" type="presParOf" srcId="{3BC612E7-936B-FE42-9268-05286752B4B5}" destId="{88580CCA-C4C5-EB4F-9DC0-27E90BBF359C}" srcOrd="0" destOrd="0" presId="urn:microsoft.com/office/officeart/2008/layout/HorizontalMultiLevelHierarchy"/>
    <dgm:cxn modelId="{1DF3BDD4-4D4C-1B42-A57C-9AFA0AD45984}" type="presParOf" srcId="{3BC612E7-936B-FE42-9268-05286752B4B5}" destId="{BED4AE60-1178-004D-9EBA-0C670F75DB95}" srcOrd="1" destOrd="0" presId="urn:microsoft.com/office/officeart/2008/layout/HorizontalMultiLevelHierarchy"/>
    <dgm:cxn modelId="{74DBF2FE-A64F-5449-B546-E9B0D57AD6B1}" type="presParOf" srcId="{1AEBC1BA-01A7-4341-B1EC-C3DB267460D2}" destId="{497064B5-B9A3-6440-B628-E9E4365F24C5}" srcOrd="14" destOrd="0" presId="urn:microsoft.com/office/officeart/2008/layout/HorizontalMultiLevelHierarchy"/>
    <dgm:cxn modelId="{CBA703AF-F74C-6843-A9BC-983B5BDE10C6}" type="presParOf" srcId="{497064B5-B9A3-6440-B628-E9E4365F24C5}" destId="{357F67D1-15B9-B346-8374-BC52A02AFD4B}" srcOrd="0" destOrd="0" presId="urn:microsoft.com/office/officeart/2008/layout/HorizontalMultiLevelHierarchy"/>
    <dgm:cxn modelId="{990BD689-CE43-AB40-B70C-0FB9567FCBD3}" type="presParOf" srcId="{1AEBC1BA-01A7-4341-B1EC-C3DB267460D2}" destId="{221291DB-446D-9248-8223-236806F72FAC}" srcOrd="15" destOrd="0" presId="urn:microsoft.com/office/officeart/2008/layout/HorizontalMultiLevelHierarchy"/>
    <dgm:cxn modelId="{7077D01B-13D0-634F-AC83-B3E8BF270EF2}" type="presParOf" srcId="{221291DB-446D-9248-8223-236806F72FAC}" destId="{F6B9FE4C-0717-FD4C-A79F-C6D756D671A5}" srcOrd="0" destOrd="0" presId="urn:microsoft.com/office/officeart/2008/layout/HorizontalMultiLevelHierarchy"/>
    <dgm:cxn modelId="{FF6D9C06-3AAF-3044-A567-8841C7562883}" type="presParOf" srcId="{221291DB-446D-9248-8223-236806F72FAC}" destId="{0FD0AA29-21A6-A44D-949F-ACCEE6973D8D}" srcOrd="1" destOrd="0" presId="urn:microsoft.com/office/officeart/2008/layout/HorizontalMultiLevelHierarchy"/>
    <dgm:cxn modelId="{C30E98FA-DB68-4848-9262-705D72FEEECB}" type="presParOf" srcId="{1AEBC1BA-01A7-4341-B1EC-C3DB267460D2}" destId="{32998F42-2F78-B64E-AC0F-CAFCADCA2290}" srcOrd="16" destOrd="0" presId="urn:microsoft.com/office/officeart/2008/layout/HorizontalMultiLevelHierarchy"/>
    <dgm:cxn modelId="{3F3562B0-183E-274D-BFD3-CA28EBB2B1A1}" type="presParOf" srcId="{32998F42-2F78-B64E-AC0F-CAFCADCA2290}" destId="{C562C042-ECDD-594F-BF62-2EE36D1AF013}" srcOrd="0" destOrd="0" presId="urn:microsoft.com/office/officeart/2008/layout/HorizontalMultiLevelHierarchy"/>
    <dgm:cxn modelId="{B8A3F072-7293-3048-9432-9655608FD1CC}" type="presParOf" srcId="{1AEBC1BA-01A7-4341-B1EC-C3DB267460D2}" destId="{C045861C-A599-5946-8BBF-74C98650C32E}" srcOrd="17" destOrd="0" presId="urn:microsoft.com/office/officeart/2008/layout/HorizontalMultiLevelHierarchy"/>
    <dgm:cxn modelId="{718D035A-A83C-7546-B828-FC135FF814D0}" type="presParOf" srcId="{C045861C-A599-5946-8BBF-74C98650C32E}" destId="{11A1D15B-8E67-A349-9461-9F08B869DBDD}" srcOrd="0" destOrd="0" presId="urn:microsoft.com/office/officeart/2008/layout/HorizontalMultiLevelHierarchy"/>
    <dgm:cxn modelId="{9C993F7E-985F-6742-8AD0-A8BF8F4D8284}" type="presParOf" srcId="{C045861C-A599-5946-8BBF-74C98650C32E}" destId="{191DC5D1-5FF8-8042-8D64-B91F6480AABB}" srcOrd="1" destOrd="0" presId="urn:microsoft.com/office/officeart/2008/layout/HorizontalMultiLevelHierarchy"/>
    <dgm:cxn modelId="{DB296514-EE74-954F-9E4B-B8B90DB3A2C2}" type="presParOf" srcId="{1AEBC1BA-01A7-4341-B1EC-C3DB267460D2}" destId="{3E6984A7-7C3C-AF46-BAEB-421246C545B9}" srcOrd="18" destOrd="0" presId="urn:microsoft.com/office/officeart/2008/layout/HorizontalMultiLevelHierarchy"/>
    <dgm:cxn modelId="{5DA9C5AB-CD3A-D34D-9D41-B35FC1144198}" type="presParOf" srcId="{3E6984A7-7C3C-AF46-BAEB-421246C545B9}" destId="{A48A0A42-CDDD-0742-9695-80059BCCEB7E}" srcOrd="0" destOrd="0" presId="urn:microsoft.com/office/officeart/2008/layout/HorizontalMultiLevelHierarchy"/>
    <dgm:cxn modelId="{35B6CFA6-1EFE-8144-991A-CB4D41FDA71C}" type="presParOf" srcId="{1AEBC1BA-01A7-4341-B1EC-C3DB267460D2}" destId="{D35E36E6-0EFE-CC46-89C7-A15F719D7744}" srcOrd="19" destOrd="0" presId="urn:microsoft.com/office/officeart/2008/layout/HorizontalMultiLevelHierarchy"/>
    <dgm:cxn modelId="{D7CAA50A-AB1E-FF4A-9ADD-B538D66B18AC}" type="presParOf" srcId="{D35E36E6-0EFE-CC46-89C7-A15F719D7744}" destId="{640E9F96-F32D-5F4B-ABDD-0ED590EFBFBA}" srcOrd="0" destOrd="0" presId="urn:microsoft.com/office/officeart/2008/layout/HorizontalMultiLevelHierarchy"/>
    <dgm:cxn modelId="{16AEAEBB-7CED-B846-9F27-DC1DFFCC899E}" type="presParOf" srcId="{D35E36E6-0EFE-CC46-89C7-A15F719D7744}" destId="{B5D8AE34-7DC5-AC4F-A017-48E3301BA8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21304-8864-1841-B310-03AE24E621B1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90BC8F1-2BE1-8B4F-B3A2-952E5E90BD85}">
      <dgm:prSet phldrT="[Tekst]"/>
      <dgm:spPr/>
      <dgm:t>
        <a:bodyPr/>
        <a:lstStyle/>
        <a:p>
          <a:r>
            <a:rPr lang="pl-PL" dirty="0">
              <a:solidFill>
                <a:srgbClr val="C00000"/>
              </a:solidFill>
            </a:rPr>
            <a:t>Prawo pracy</a:t>
          </a:r>
        </a:p>
      </dgm:t>
    </dgm:pt>
    <dgm:pt modelId="{11798D8A-B18E-7A4A-86FD-5C9EF2D4E837}" type="parTrans" cxnId="{5CCFA9E6-D259-174C-9C23-FDD8CD0F5A03}">
      <dgm:prSet/>
      <dgm:spPr/>
      <dgm:t>
        <a:bodyPr/>
        <a:lstStyle/>
        <a:p>
          <a:endParaRPr lang="pl-PL"/>
        </a:p>
      </dgm:t>
    </dgm:pt>
    <dgm:pt modelId="{AC6927CC-6842-C441-B0EE-3130F2C10B5A}" type="sibTrans" cxnId="{5CCFA9E6-D259-174C-9C23-FDD8CD0F5A03}">
      <dgm:prSet/>
      <dgm:spPr/>
      <dgm:t>
        <a:bodyPr/>
        <a:lstStyle/>
        <a:p>
          <a:endParaRPr lang="pl-PL"/>
        </a:p>
      </dgm:t>
    </dgm:pt>
    <dgm:pt modelId="{80267468-53FF-A746-ADCB-C1E653DD670B}">
      <dgm:prSet phldrT="[Tekst]"/>
      <dgm:spPr/>
      <dgm:t>
        <a:bodyPr/>
        <a:lstStyle/>
        <a:p>
          <a:r>
            <a:rPr lang="pl-PL" dirty="0"/>
            <a:t>Dyżury medyczne</a:t>
          </a:r>
        </a:p>
      </dgm:t>
    </dgm:pt>
    <dgm:pt modelId="{44C4DE78-F62A-964C-BCB8-AB42D2B60EAD}" type="parTrans" cxnId="{2F295E2E-3195-224A-8385-882FE197FF45}">
      <dgm:prSet/>
      <dgm:spPr/>
      <dgm:t>
        <a:bodyPr/>
        <a:lstStyle/>
        <a:p>
          <a:endParaRPr lang="pl-PL"/>
        </a:p>
      </dgm:t>
    </dgm:pt>
    <dgm:pt modelId="{816B23E7-7375-B645-A4C5-1D4499547A06}" type="sibTrans" cxnId="{2F295E2E-3195-224A-8385-882FE197FF45}">
      <dgm:prSet/>
      <dgm:spPr/>
      <dgm:t>
        <a:bodyPr/>
        <a:lstStyle/>
        <a:p>
          <a:endParaRPr lang="pl-PL"/>
        </a:p>
      </dgm:t>
    </dgm:pt>
    <dgm:pt modelId="{8DF59024-9A32-9745-A2DD-54CDA4569D37}">
      <dgm:prSet phldrT="[Tekst]"/>
      <dgm:spPr/>
      <dgm:t>
        <a:bodyPr/>
        <a:lstStyle/>
        <a:p>
          <a:r>
            <a:rPr lang="pl-PL" dirty="0"/>
            <a:t>Bezpieczeństwo pracy</a:t>
          </a:r>
        </a:p>
      </dgm:t>
    </dgm:pt>
    <dgm:pt modelId="{6B163524-D826-AD4C-B84E-5C3D9881CC4D}" type="parTrans" cxnId="{A73B87E0-E88C-CE40-AB2F-25C76B214BE2}">
      <dgm:prSet/>
      <dgm:spPr/>
      <dgm:t>
        <a:bodyPr/>
        <a:lstStyle/>
        <a:p>
          <a:endParaRPr lang="pl-PL"/>
        </a:p>
      </dgm:t>
    </dgm:pt>
    <dgm:pt modelId="{5A39C5C3-2B46-3F4D-B0E4-E6C6A4B24781}" type="sibTrans" cxnId="{A73B87E0-E88C-CE40-AB2F-25C76B214BE2}">
      <dgm:prSet/>
      <dgm:spPr/>
      <dgm:t>
        <a:bodyPr/>
        <a:lstStyle/>
        <a:p>
          <a:endParaRPr lang="pl-PL"/>
        </a:p>
      </dgm:t>
    </dgm:pt>
    <dgm:pt modelId="{B206BCEF-32DC-D745-98EC-28A43D163C68}">
      <dgm:prSet phldrT="[Tekst]"/>
      <dgm:spPr/>
      <dgm:t>
        <a:bodyPr/>
        <a:lstStyle/>
        <a:p>
          <a:r>
            <a:rPr lang="pl-PL" dirty="0"/>
            <a:t>Higiena pracy</a:t>
          </a:r>
        </a:p>
      </dgm:t>
    </dgm:pt>
    <dgm:pt modelId="{182B5A94-F9EC-0B41-BCC2-B839F5C47B3A}" type="parTrans" cxnId="{85F3A498-4553-C94B-939B-268E5E91C273}">
      <dgm:prSet/>
      <dgm:spPr/>
      <dgm:t>
        <a:bodyPr/>
        <a:lstStyle/>
        <a:p>
          <a:endParaRPr lang="pl-PL"/>
        </a:p>
      </dgm:t>
    </dgm:pt>
    <dgm:pt modelId="{3711E9C0-C096-B74B-AEEA-D01C70C37497}" type="sibTrans" cxnId="{85F3A498-4553-C94B-939B-268E5E91C273}">
      <dgm:prSet/>
      <dgm:spPr/>
      <dgm:t>
        <a:bodyPr/>
        <a:lstStyle/>
        <a:p>
          <a:endParaRPr lang="pl-PL"/>
        </a:p>
      </dgm:t>
    </dgm:pt>
    <dgm:pt modelId="{5DD5F9F3-C962-7D44-B414-FDCCA249B1DC}">
      <dgm:prSet/>
      <dgm:spPr/>
      <dgm:t>
        <a:bodyPr/>
        <a:lstStyle/>
        <a:p>
          <a:r>
            <a:rPr lang="pl-PL" dirty="0"/>
            <a:t>Prawo przyjazne dla lekarza</a:t>
          </a:r>
        </a:p>
      </dgm:t>
    </dgm:pt>
    <dgm:pt modelId="{98D6248D-DD4A-674F-9334-6CA3E33DE677}" type="parTrans" cxnId="{42546B7E-C3C2-1444-AD49-336A815A9E97}">
      <dgm:prSet/>
      <dgm:spPr/>
      <dgm:t>
        <a:bodyPr/>
        <a:lstStyle/>
        <a:p>
          <a:endParaRPr lang="pl-PL"/>
        </a:p>
      </dgm:t>
    </dgm:pt>
    <dgm:pt modelId="{8DE9419C-5F51-EE4C-A619-FB05715E763C}" type="sibTrans" cxnId="{42546B7E-C3C2-1444-AD49-336A815A9E97}">
      <dgm:prSet/>
      <dgm:spPr/>
      <dgm:t>
        <a:bodyPr/>
        <a:lstStyle/>
        <a:p>
          <a:endParaRPr lang="pl-PL"/>
        </a:p>
      </dgm:t>
    </dgm:pt>
    <dgm:pt modelId="{96F43CEC-4E32-6246-9B07-AE5978107F64}">
      <dgm:prSet/>
      <dgm:spPr/>
      <dgm:t>
        <a:bodyPr/>
        <a:lstStyle/>
        <a:p>
          <a:r>
            <a:rPr lang="pl-PL" dirty="0"/>
            <a:t>Urealnienie przepisów</a:t>
          </a:r>
        </a:p>
      </dgm:t>
    </dgm:pt>
    <dgm:pt modelId="{1C1A771D-742C-6F47-A729-1E71A4C190DA}" type="parTrans" cxnId="{84690F07-5E01-EF48-B31E-5D9246E783F4}">
      <dgm:prSet/>
      <dgm:spPr/>
      <dgm:t>
        <a:bodyPr/>
        <a:lstStyle/>
        <a:p>
          <a:endParaRPr lang="pl-PL"/>
        </a:p>
      </dgm:t>
    </dgm:pt>
    <dgm:pt modelId="{E8F402BF-8B60-9547-8376-321436286960}" type="sibTrans" cxnId="{84690F07-5E01-EF48-B31E-5D9246E783F4}">
      <dgm:prSet/>
      <dgm:spPr/>
      <dgm:t>
        <a:bodyPr/>
        <a:lstStyle/>
        <a:p>
          <a:endParaRPr lang="pl-PL"/>
        </a:p>
      </dgm:t>
    </dgm:pt>
    <dgm:pt modelId="{5DB6AEBC-F777-934B-9EDD-B27F42807313}" type="pres">
      <dgm:prSet presAssocID="{D3821304-8864-1841-B310-03AE24E621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52D44A8-19F8-8D40-9788-50782155C3AD}" type="pres">
      <dgm:prSet presAssocID="{490BC8F1-2BE1-8B4F-B3A2-952E5E90BD85}" presName="root1" presStyleCnt="0"/>
      <dgm:spPr/>
    </dgm:pt>
    <dgm:pt modelId="{ADACC4E9-1DE2-ED43-A9FD-CBBE7ADA83A4}" type="pres">
      <dgm:prSet presAssocID="{490BC8F1-2BE1-8B4F-B3A2-952E5E90BD85}" presName="LevelOneTextNode" presStyleLbl="node0" presStyleIdx="0" presStyleCnt="1">
        <dgm:presLayoutVars>
          <dgm:chPref val="3"/>
        </dgm:presLayoutVars>
      </dgm:prSet>
      <dgm:spPr/>
    </dgm:pt>
    <dgm:pt modelId="{E5C0375A-598A-E44E-9380-F079FB9F0FE3}" type="pres">
      <dgm:prSet presAssocID="{490BC8F1-2BE1-8B4F-B3A2-952E5E90BD85}" presName="level2hierChild" presStyleCnt="0"/>
      <dgm:spPr/>
    </dgm:pt>
    <dgm:pt modelId="{EBB512AA-0B59-224D-B361-3A98D87614B7}" type="pres">
      <dgm:prSet presAssocID="{44C4DE78-F62A-964C-BCB8-AB42D2B60EAD}" presName="conn2-1" presStyleLbl="parChTrans1D2" presStyleIdx="0" presStyleCnt="5"/>
      <dgm:spPr/>
    </dgm:pt>
    <dgm:pt modelId="{2C584308-76C7-E84E-B230-E2402D4EB395}" type="pres">
      <dgm:prSet presAssocID="{44C4DE78-F62A-964C-BCB8-AB42D2B60EAD}" presName="connTx" presStyleLbl="parChTrans1D2" presStyleIdx="0" presStyleCnt="5"/>
      <dgm:spPr/>
    </dgm:pt>
    <dgm:pt modelId="{A1E022D3-9662-F141-A707-E5E6D4882194}" type="pres">
      <dgm:prSet presAssocID="{80267468-53FF-A746-ADCB-C1E653DD670B}" presName="root2" presStyleCnt="0"/>
      <dgm:spPr/>
    </dgm:pt>
    <dgm:pt modelId="{43BA17C2-D8DE-B647-92A6-ECDA23823F5B}" type="pres">
      <dgm:prSet presAssocID="{80267468-53FF-A746-ADCB-C1E653DD670B}" presName="LevelTwoTextNode" presStyleLbl="node2" presStyleIdx="0" presStyleCnt="5">
        <dgm:presLayoutVars>
          <dgm:chPref val="3"/>
        </dgm:presLayoutVars>
      </dgm:prSet>
      <dgm:spPr/>
    </dgm:pt>
    <dgm:pt modelId="{B17103DB-81C1-B14D-8F55-58C3D144B575}" type="pres">
      <dgm:prSet presAssocID="{80267468-53FF-A746-ADCB-C1E653DD670B}" presName="level3hierChild" presStyleCnt="0"/>
      <dgm:spPr/>
    </dgm:pt>
    <dgm:pt modelId="{EF3522BE-9E0D-144B-9AF1-D622A60DD175}" type="pres">
      <dgm:prSet presAssocID="{6B163524-D826-AD4C-B84E-5C3D9881CC4D}" presName="conn2-1" presStyleLbl="parChTrans1D2" presStyleIdx="1" presStyleCnt="5"/>
      <dgm:spPr/>
    </dgm:pt>
    <dgm:pt modelId="{9A322D86-E644-7D40-BFFE-74FA593ACCE9}" type="pres">
      <dgm:prSet presAssocID="{6B163524-D826-AD4C-B84E-5C3D9881CC4D}" presName="connTx" presStyleLbl="parChTrans1D2" presStyleIdx="1" presStyleCnt="5"/>
      <dgm:spPr/>
    </dgm:pt>
    <dgm:pt modelId="{DA22C199-579E-654F-8469-5478583DB17F}" type="pres">
      <dgm:prSet presAssocID="{8DF59024-9A32-9745-A2DD-54CDA4569D37}" presName="root2" presStyleCnt="0"/>
      <dgm:spPr/>
    </dgm:pt>
    <dgm:pt modelId="{B974CC40-F2DD-6D4C-8A7F-9098CFCA8A1F}" type="pres">
      <dgm:prSet presAssocID="{8DF59024-9A32-9745-A2DD-54CDA4569D37}" presName="LevelTwoTextNode" presStyleLbl="node2" presStyleIdx="1" presStyleCnt="5">
        <dgm:presLayoutVars>
          <dgm:chPref val="3"/>
        </dgm:presLayoutVars>
      </dgm:prSet>
      <dgm:spPr/>
    </dgm:pt>
    <dgm:pt modelId="{75A62ECF-4B7B-6447-BE62-768A8D937E43}" type="pres">
      <dgm:prSet presAssocID="{8DF59024-9A32-9745-A2DD-54CDA4569D37}" presName="level3hierChild" presStyleCnt="0"/>
      <dgm:spPr/>
    </dgm:pt>
    <dgm:pt modelId="{34B2B8C2-B42A-5B4B-8BE2-80584A03D909}" type="pres">
      <dgm:prSet presAssocID="{182B5A94-F9EC-0B41-BCC2-B839F5C47B3A}" presName="conn2-1" presStyleLbl="parChTrans1D2" presStyleIdx="2" presStyleCnt="5"/>
      <dgm:spPr/>
    </dgm:pt>
    <dgm:pt modelId="{63D1C986-3649-844D-9E3E-AEDEC8E20E14}" type="pres">
      <dgm:prSet presAssocID="{182B5A94-F9EC-0B41-BCC2-B839F5C47B3A}" presName="connTx" presStyleLbl="parChTrans1D2" presStyleIdx="2" presStyleCnt="5"/>
      <dgm:spPr/>
    </dgm:pt>
    <dgm:pt modelId="{1C1195D8-DAE1-E34F-8D53-8CE2A83B38CB}" type="pres">
      <dgm:prSet presAssocID="{B206BCEF-32DC-D745-98EC-28A43D163C68}" presName="root2" presStyleCnt="0"/>
      <dgm:spPr/>
    </dgm:pt>
    <dgm:pt modelId="{BC70C950-73B9-4847-A175-EBC85E83435D}" type="pres">
      <dgm:prSet presAssocID="{B206BCEF-32DC-D745-98EC-28A43D163C68}" presName="LevelTwoTextNode" presStyleLbl="node2" presStyleIdx="2" presStyleCnt="5">
        <dgm:presLayoutVars>
          <dgm:chPref val="3"/>
        </dgm:presLayoutVars>
      </dgm:prSet>
      <dgm:spPr/>
    </dgm:pt>
    <dgm:pt modelId="{D6EB89B3-9B0D-C540-BB03-F834075A612D}" type="pres">
      <dgm:prSet presAssocID="{B206BCEF-32DC-D745-98EC-28A43D163C68}" presName="level3hierChild" presStyleCnt="0"/>
      <dgm:spPr/>
    </dgm:pt>
    <dgm:pt modelId="{99A446D9-F6A6-3A4B-99EC-F089CEFCFB87}" type="pres">
      <dgm:prSet presAssocID="{98D6248D-DD4A-674F-9334-6CA3E33DE677}" presName="conn2-1" presStyleLbl="parChTrans1D2" presStyleIdx="3" presStyleCnt="5"/>
      <dgm:spPr/>
    </dgm:pt>
    <dgm:pt modelId="{F4FDD303-5901-F14F-93B7-F9F28438A045}" type="pres">
      <dgm:prSet presAssocID="{98D6248D-DD4A-674F-9334-6CA3E33DE677}" presName="connTx" presStyleLbl="parChTrans1D2" presStyleIdx="3" presStyleCnt="5"/>
      <dgm:spPr/>
    </dgm:pt>
    <dgm:pt modelId="{D04DD12F-197C-F544-9810-716668281932}" type="pres">
      <dgm:prSet presAssocID="{5DD5F9F3-C962-7D44-B414-FDCCA249B1DC}" presName="root2" presStyleCnt="0"/>
      <dgm:spPr/>
    </dgm:pt>
    <dgm:pt modelId="{DA3191D7-90B5-3546-9F66-628048583228}" type="pres">
      <dgm:prSet presAssocID="{5DD5F9F3-C962-7D44-B414-FDCCA249B1DC}" presName="LevelTwoTextNode" presStyleLbl="node2" presStyleIdx="3" presStyleCnt="5">
        <dgm:presLayoutVars>
          <dgm:chPref val="3"/>
        </dgm:presLayoutVars>
      </dgm:prSet>
      <dgm:spPr/>
    </dgm:pt>
    <dgm:pt modelId="{370F1A0D-3BCB-C642-9A81-C77300236E18}" type="pres">
      <dgm:prSet presAssocID="{5DD5F9F3-C962-7D44-B414-FDCCA249B1DC}" presName="level3hierChild" presStyleCnt="0"/>
      <dgm:spPr/>
    </dgm:pt>
    <dgm:pt modelId="{9B00DB16-DFD5-FE42-8F6B-72FFD99AA43E}" type="pres">
      <dgm:prSet presAssocID="{1C1A771D-742C-6F47-A729-1E71A4C190DA}" presName="conn2-1" presStyleLbl="parChTrans1D2" presStyleIdx="4" presStyleCnt="5"/>
      <dgm:spPr/>
    </dgm:pt>
    <dgm:pt modelId="{9B099DBA-E260-0D46-A6B1-CB018B0054D1}" type="pres">
      <dgm:prSet presAssocID="{1C1A771D-742C-6F47-A729-1E71A4C190DA}" presName="connTx" presStyleLbl="parChTrans1D2" presStyleIdx="4" presStyleCnt="5"/>
      <dgm:spPr/>
    </dgm:pt>
    <dgm:pt modelId="{5721B357-B7FF-EB4F-BE1E-63B261DA49D5}" type="pres">
      <dgm:prSet presAssocID="{96F43CEC-4E32-6246-9B07-AE5978107F64}" presName="root2" presStyleCnt="0"/>
      <dgm:spPr/>
    </dgm:pt>
    <dgm:pt modelId="{4974B67B-50DD-8948-A357-65A08B9B575A}" type="pres">
      <dgm:prSet presAssocID="{96F43CEC-4E32-6246-9B07-AE5978107F64}" presName="LevelTwoTextNode" presStyleLbl="node2" presStyleIdx="4" presStyleCnt="5">
        <dgm:presLayoutVars>
          <dgm:chPref val="3"/>
        </dgm:presLayoutVars>
      </dgm:prSet>
      <dgm:spPr/>
    </dgm:pt>
    <dgm:pt modelId="{1928897D-2FB5-D64A-A727-FE8421CE54BE}" type="pres">
      <dgm:prSet presAssocID="{96F43CEC-4E32-6246-9B07-AE5978107F64}" presName="level3hierChild" presStyleCnt="0"/>
      <dgm:spPr/>
    </dgm:pt>
  </dgm:ptLst>
  <dgm:cxnLst>
    <dgm:cxn modelId="{84690F07-5E01-EF48-B31E-5D9246E783F4}" srcId="{490BC8F1-2BE1-8B4F-B3A2-952E5E90BD85}" destId="{96F43CEC-4E32-6246-9B07-AE5978107F64}" srcOrd="4" destOrd="0" parTransId="{1C1A771D-742C-6F47-A729-1E71A4C190DA}" sibTransId="{E8F402BF-8B60-9547-8376-321436286960}"/>
    <dgm:cxn modelId="{2F295E2E-3195-224A-8385-882FE197FF45}" srcId="{490BC8F1-2BE1-8B4F-B3A2-952E5E90BD85}" destId="{80267468-53FF-A746-ADCB-C1E653DD670B}" srcOrd="0" destOrd="0" parTransId="{44C4DE78-F62A-964C-BCB8-AB42D2B60EAD}" sibTransId="{816B23E7-7375-B645-A4C5-1D4499547A06}"/>
    <dgm:cxn modelId="{1BF8EB41-A8DC-684D-98E7-E9FC4EC4EEDE}" type="presOf" srcId="{5DD5F9F3-C962-7D44-B414-FDCCA249B1DC}" destId="{DA3191D7-90B5-3546-9F66-628048583228}" srcOrd="0" destOrd="0" presId="urn:microsoft.com/office/officeart/2008/layout/HorizontalMultiLevelHierarchy"/>
    <dgm:cxn modelId="{66511743-9ECB-444F-A74C-FFDC121689C1}" type="presOf" srcId="{1C1A771D-742C-6F47-A729-1E71A4C190DA}" destId="{9B00DB16-DFD5-FE42-8F6B-72FFD99AA43E}" srcOrd="0" destOrd="0" presId="urn:microsoft.com/office/officeart/2008/layout/HorizontalMultiLevelHierarchy"/>
    <dgm:cxn modelId="{71914C51-5052-7644-B9A7-4CF1D852EE7F}" type="presOf" srcId="{182B5A94-F9EC-0B41-BCC2-B839F5C47B3A}" destId="{34B2B8C2-B42A-5B4B-8BE2-80584A03D909}" srcOrd="0" destOrd="0" presId="urn:microsoft.com/office/officeart/2008/layout/HorizontalMultiLevelHierarchy"/>
    <dgm:cxn modelId="{A5314B5F-FB6B-7B44-A738-4A9625402E43}" type="presOf" srcId="{1C1A771D-742C-6F47-A729-1E71A4C190DA}" destId="{9B099DBA-E260-0D46-A6B1-CB018B0054D1}" srcOrd="1" destOrd="0" presId="urn:microsoft.com/office/officeart/2008/layout/HorizontalMultiLevelHierarchy"/>
    <dgm:cxn modelId="{29FEC964-B3D0-E740-B4EB-D24F8403FD4D}" type="presOf" srcId="{98D6248D-DD4A-674F-9334-6CA3E33DE677}" destId="{F4FDD303-5901-F14F-93B7-F9F28438A045}" srcOrd="1" destOrd="0" presId="urn:microsoft.com/office/officeart/2008/layout/HorizontalMultiLevelHierarchy"/>
    <dgm:cxn modelId="{D7365367-D4F0-3B4A-9D75-97754BF82972}" type="presOf" srcId="{6B163524-D826-AD4C-B84E-5C3D9881CC4D}" destId="{9A322D86-E644-7D40-BFFE-74FA593ACCE9}" srcOrd="1" destOrd="0" presId="urn:microsoft.com/office/officeart/2008/layout/HorizontalMultiLevelHierarchy"/>
    <dgm:cxn modelId="{42546B7E-C3C2-1444-AD49-336A815A9E97}" srcId="{490BC8F1-2BE1-8B4F-B3A2-952E5E90BD85}" destId="{5DD5F9F3-C962-7D44-B414-FDCCA249B1DC}" srcOrd="3" destOrd="0" parTransId="{98D6248D-DD4A-674F-9334-6CA3E33DE677}" sibTransId="{8DE9419C-5F51-EE4C-A619-FB05715E763C}"/>
    <dgm:cxn modelId="{85F3A498-4553-C94B-939B-268E5E91C273}" srcId="{490BC8F1-2BE1-8B4F-B3A2-952E5E90BD85}" destId="{B206BCEF-32DC-D745-98EC-28A43D163C68}" srcOrd="2" destOrd="0" parTransId="{182B5A94-F9EC-0B41-BCC2-B839F5C47B3A}" sibTransId="{3711E9C0-C096-B74B-AEEA-D01C70C37497}"/>
    <dgm:cxn modelId="{70DA38A0-1D12-244E-8771-4A1DD3161A73}" type="presOf" srcId="{80267468-53FF-A746-ADCB-C1E653DD670B}" destId="{43BA17C2-D8DE-B647-92A6-ECDA23823F5B}" srcOrd="0" destOrd="0" presId="urn:microsoft.com/office/officeart/2008/layout/HorizontalMultiLevelHierarchy"/>
    <dgm:cxn modelId="{9D3280A7-575C-4A44-BE9A-5BAF60A1E5AD}" type="presOf" srcId="{490BC8F1-2BE1-8B4F-B3A2-952E5E90BD85}" destId="{ADACC4E9-1DE2-ED43-A9FD-CBBE7ADA83A4}" srcOrd="0" destOrd="0" presId="urn:microsoft.com/office/officeart/2008/layout/HorizontalMultiLevelHierarchy"/>
    <dgm:cxn modelId="{95A7AEAB-6CCF-2147-8E73-14EFFC60FB51}" type="presOf" srcId="{44C4DE78-F62A-964C-BCB8-AB42D2B60EAD}" destId="{EBB512AA-0B59-224D-B361-3A98D87614B7}" srcOrd="0" destOrd="0" presId="urn:microsoft.com/office/officeart/2008/layout/HorizontalMultiLevelHierarchy"/>
    <dgm:cxn modelId="{4F9565AD-90B8-2B43-8EAF-49AD99E98169}" type="presOf" srcId="{D3821304-8864-1841-B310-03AE24E621B1}" destId="{5DB6AEBC-F777-934B-9EDD-B27F42807313}" srcOrd="0" destOrd="0" presId="urn:microsoft.com/office/officeart/2008/layout/HorizontalMultiLevelHierarchy"/>
    <dgm:cxn modelId="{CB7191BA-3168-B94D-99BB-9B3621133BD5}" type="presOf" srcId="{8DF59024-9A32-9745-A2DD-54CDA4569D37}" destId="{B974CC40-F2DD-6D4C-8A7F-9098CFCA8A1F}" srcOrd="0" destOrd="0" presId="urn:microsoft.com/office/officeart/2008/layout/HorizontalMultiLevelHierarchy"/>
    <dgm:cxn modelId="{2D1D37BE-4F4E-A14C-B977-AF9AECE8E694}" type="presOf" srcId="{98D6248D-DD4A-674F-9334-6CA3E33DE677}" destId="{99A446D9-F6A6-3A4B-99EC-F089CEFCFB87}" srcOrd="0" destOrd="0" presId="urn:microsoft.com/office/officeart/2008/layout/HorizontalMultiLevelHierarchy"/>
    <dgm:cxn modelId="{3F77D9C2-F331-154C-AA31-F69403BA6ADF}" type="presOf" srcId="{96F43CEC-4E32-6246-9B07-AE5978107F64}" destId="{4974B67B-50DD-8948-A357-65A08B9B575A}" srcOrd="0" destOrd="0" presId="urn:microsoft.com/office/officeart/2008/layout/HorizontalMultiLevelHierarchy"/>
    <dgm:cxn modelId="{72FB10CE-C255-094F-AC29-E7551BF2EF86}" type="presOf" srcId="{6B163524-D826-AD4C-B84E-5C3D9881CC4D}" destId="{EF3522BE-9E0D-144B-9AF1-D622A60DD175}" srcOrd="0" destOrd="0" presId="urn:microsoft.com/office/officeart/2008/layout/HorizontalMultiLevelHierarchy"/>
    <dgm:cxn modelId="{B22196CF-AB53-A245-85FA-D914B4244109}" type="presOf" srcId="{B206BCEF-32DC-D745-98EC-28A43D163C68}" destId="{BC70C950-73B9-4847-A175-EBC85E83435D}" srcOrd="0" destOrd="0" presId="urn:microsoft.com/office/officeart/2008/layout/HorizontalMultiLevelHierarchy"/>
    <dgm:cxn modelId="{70011BD8-436C-4043-85CB-EE59E3AC934E}" type="presOf" srcId="{44C4DE78-F62A-964C-BCB8-AB42D2B60EAD}" destId="{2C584308-76C7-E84E-B230-E2402D4EB395}" srcOrd="1" destOrd="0" presId="urn:microsoft.com/office/officeart/2008/layout/HorizontalMultiLevelHierarchy"/>
    <dgm:cxn modelId="{A73B87E0-E88C-CE40-AB2F-25C76B214BE2}" srcId="{490BC8F1-2BE1-8B4F-B3A2-952E5E90BD85}" destId="{8DF59024-9A32-9745-A2DD-54CDA4569D37}" srcOrd="1" destOrd="0" parTransId="{6B163524-D826-AD4C-B84E-5C3D9881CC4D}" sibTransId="{5A39C5C3-2B46-3F4D-B0E4-E6C6A4B24781}"/>
    <dgm:cxn modelId="{5CCFA9E6-D259-174C-9C23-FDD8CD0F5A03}" srcId="{D3821304-8864-1841-B310-03AE24E621B1}" destId="{490BC8F1-2BE1-8B4F-B3A2-952E5E90BD85}" srcOrd="0" destOrd="0" parTransId="{11798D8A-B18E-7A4A-86FD-5C9EF2D4E837}" sibTransId="{AC6927CC-6842-C441-B0EE-3130F2C10B5A}"/>
    <dgm:cxn modelId="{846D4FFA-D38A-0240-9897-5B0F081F609E}" type="presOf" srcId="{182B5A94-F9EC-0B41-BCC2-B839F5C47B3A}" destId="{63D1C986-3649-844D-9E3E-AEDEC8E20E14}" srcOrd="1" destOrd="0" presId="urn:microsoft.com/office/officeart/2008/layout/HorizontalMultiLevelHierarchy"/>
    <dgm:cxn modelId="{A3F7256F-A851-884F-8ADB-CA252DA89435}" type="presParOf" srcId="{5DB6AEBC-F777-934B-9EDD-B27F42807313}" destId="{652D44A8-19F8-8D40-9788-50782155C3AD}" srcOrd="0" destOrd="0" presId="urn:microsoft.com/office/officeart/2008/layout/HorizontalMultiLevelHierarchy"/>
    <dgm:cxn modelId="{EC611FDF-25AD-CA4F-AE8E-226847F37AC7}" type="presParOf" srcId="{652D44A8-19F8-8D40-9788-50782155C3AD}" destId="{ADACC4E9-1DE2-ED43-A9FD-CBBE7ADA83A4}" srcOrd="0" destOrd="0" presId="urn:microsoft.com/office/officeart/2008/layout/HorizontalMultiLevelHierarchy"/>
    <dgm:cxn modelId="{ACCDC64C-393A-FD4F-8A92-DBDD4F091AC5}" type="presParOf" srcId="{652D44A8-19F8-8D40-9788-50782155C3AD}" destId="{E5C0375A-598A-E44E-9380-F079FB9F0FE3}" srcOrd="1" destOrd="0" presId="urn:microsoft.com/office/officeart/2008/layout/HorizontalMultiLevelHierarchy"/>
    <dgm:cxn modelId="{C72B9A27-3EAD-4E4C-A7BB-2028A55AE699}" type="presParOf" srcId="{E5C0375A-598A-E44E-9380-F079FB9F0FE3}" destId="{EBB512AA-0B59-224D-B361-3A98D87614B7}" srcOrd="0" destOrd="0" presId="urn:microsoft.com/office/officeart/2008/layout/HorizontalMultiLevelHierarchy"/>
    <dgm:cxn modelId="{5C633816-D82F-5841-93D8-15776DD6124D}" type="presParOf" srcId="{EBB512AA-0B59-224D-B361-3A98D87614B7}" destId="{2C584308-76C7-E84E-B230-E2402D4EB395}" srcOrd="0" destOrd="0" presId="urn:microsoft.com/office/officeart/2008/layout/HorizontalMultiLevelHierarchy"/>
    <dgm:cxn modelId="{A7550988-0534-FF4B-A224-768E7308DA70}" type="presParOf" srcId="{E5C0375A-598A-E44E-9380-F079FB9F0FE3}" destId="{A1E022D3-9662-F141-A707-E5E6D4882194}" srcOrd="1" destOrd="0" presId="urn:microsoft.com/office/officeart/2008/layout/HorizontalMultiLevelHierarchy"/>
    <dgm:cxn modelId="{6C53A2B1-4EE4-664A-B3C5-0D6EEF95E048}" type="presParOf" srcId="{A1E022D3-9662-F141-A707-E5E6D4882194}" destId="{43BA17C2-D8DE-B647-92A6-ECDA23823F5B}" srcOrd="0" destOrd="0" presId="urn:microsoft.com/office/officeart/2008/layout/HorizontalMultiLevelHierarchy"/>
    <dgm:cxn modelId="{552E9C75-8E90-D64D-8EF7-75114CF3990A}" type="presParOf" srcId="{A1E022D3-9662-F141-A707-E5E6D4882194}" destId="{B17103DB-81C1-B14D-8F55-58C3D144B575}" srcOrd="1" destOrd="0" presId="urn:microsoft.com/office/officeart/2008/layout/HorizontalMultiLevelHierarchy"/>
    <dgm:cxn modelId="{508ACD57-C8BF-D94D-B0E3-9A0CC6813584}" type="presParOf" srcId="{E5C0375A-598A-E44E-9380-F079FB9F0FE3}" destId="{EF3522BE-9E0D-144B-9AF1-D622A60DD175}" srcOrd="2" destOrd="0" presId="urn:microsoft.com/office/officeart/2008/layout/HorizontalMultiLevelHierarchy"/>
    <dgm:cxn modelId="{DFA184F6-E537-6A44-A29D-77A913867BDA}" type="presParOf" srcId="{EF3522BE-9E0D-144B-9AF1-D622A60DD175}" destId="{9A322D86-E644-7D40-BFFE-74FA593ACCE9}" srcOrd="0" destOrd="0" presId="urn:microsoft.com/office/officeart/2008/layout/HorizontalMultiLevelHierarchy"/>
    <dgm:cxn modelId="{192B088F-51BE-B24D-9911-57E33846C46A}" type="presParOf" srcId="{E5C0375A-598A-E44E-9380-F079FB9F0FE3}" destId="{DA22C199-579E-654F-8469-5478583DB17F}" srcOrd="3" destOrd="0" presId="urn:microsoft.com/office/officeart/2008/layout/HorizontalMultiLevelHierarchy"/>
    <dgm:cxn modelId="{7550DD4F-44F7-5244-B198-F618A5FC23B7}" type="presParOf" srcId="{DA22C199-579E-654F-8469-5478583DB17F}" destId="{B974CC40-F2DD-6D4C-8A7F-9098CFCA8A1F}" srcOrd="0" destOrd="0" presId="urn:microsoft.com/office/officeart/2008/layout/HorizontalMultiLevelHierarchy"/>
    <dgm:cxn modelId="{559DFFE9-1ADB-5F41-97CC-7E5E7E57B4B4}" type="presParOf" srcId="{DA22C199-579E-654F-8469-5478583DB17F}" destId="{75A62ECF-4B7B-6447-BE62-768A8D937E43}" srcOrd="1" destOrd="0" presId="urn:microsoft.com/office/officeart/2008/layout/HorizontalMultiLevelHierarchy"/>
    <dgm:cxn modelId="{DBFF9B55-B541-AE4A-B929-CEA6B6DDA916}" type="presParOf" srcId="{E5C0375A-598A-E44E-9380-F079FB9F0FE3}" destId="{34B2B8C2-B42A-5B4B-8BE2-80584A03D909}" srcOrd="4" destOrd="0" presId="urn:microsoft.com/office/officeart/2008/layout/HorizontalMultiLevelHierarchy"/>
    <dgm:cxn modelId="{67057F8D-D9CE-354D-BCE1-92B8241159E1}" type="presParOf" srcId="{34B2B8C2-B42A-5B4B-8BE2-80584A03D909}" destId="{63D1C986-3649-844D-9E3E-AEDEC8E20E14}" srcOrd="0" destOrd="0" presId="urn:microsoft.com/office/officeart/2008/layout/HorizontalMultiLevelHierarchy"/>
    <dgm:cxn modelId="{92D591B7-9DDD-0A43-A1C9-DEBF1D6DC6DF}" type="presParOf" srcId="{E5C0375A-598A-E44E-9380-F079FB9F0FE3}" destId="{1C1195D8-DAE1-E34F-8D53-8CE2A83B38CB}" srcOrd="5" destOrd="0" presId="urn:microsoft.com/office/officeart/2008/layout/HorizontalMultiLevelHierarchy"/>
    <dgm:cxn modelId="{A3B9AE47-55EF-3543-B8DC-28BB872FD119}" type="presParOf" srcId="{1C1195D8-DAE1-E34F-8D53-8CE2A83B38CB}" destId="{BC70C950-73B9-4847-A175-EBC85E83435D}" srcOrd="0" destOrd="0" presId="urn:microsoft.com/office/officeart/2008/layout/HorizontalMultiLevelHierarchy"/>
    <dgm:cxn modelId="{BD46EA7E-46CC-3246-A24B-C549ED05AE5C}" type="presParOf" srcId="{1C1195D8-DAE1-E34F-8D53-8CE2A83B38CB}" destId="{D6EB89B3-9B0D-C540-BB03-F834075A612D}" srcOrd="1" destOrd="0" presId="urn:microsoft.com/office/officeart/2008/layout/HorizontalMultiLevelHierarchy"/>
    <dgm:cxn modelId="{4A17B80B-2E14-0540-846D-DE544A771291}" type="presParOf" srcId="{E5C0375A-598A-E44E-9380-F079FB9F0FE3}" destId="{99A446D9-F6A6-3A4B-99EC-F089CEFCFB87}" srcOrd="6" destOrd="0" presId="urn:microsoft.com/office/officeart/2008/layout/HorizontalMultiLevelHierarchy"/>
    <dgm:cxn modelId="{92D24358-F410-BA4B-8BE8-28AC63CA2666}" type="presParOf" srcId="{99A446D9-F6A6-3A4B-99EC-F089CEFCFB87}" destId="{F4FDD303-5901-F14F-93B7-F9F28438A045}" srcOrd="0" destOrd="0" presId="urn:microsoft.com/office/officeart/2008/layout/HorizontalMultiLevelHierarchy"/>
    <dgm:cxn modelId="{8B099D1D-A86F-F048-920E-B0E3B7236756}" type="presParOf" srcId="{E5C0375A-598A-E44E-9380-F079FB9F0FE3}" destId="{D04DD12F-197C-F544-9810-716668281932}" srcOrd="7" destOrd="0" presId="urn:microsoft.com/office/officeart/2008/layout/HorizontalMultiLevelHierarchy"/>
    <dgm:cxn modelId="{E32A6FD9-AB22-E04F-94B5-9D596B662218}" type="presParOf" srcId="{D04DD12F-197C-F544-9810-716668281932}" destId="{DA3191D7-90B5-3546-9F66-628048583228}" srcOrd="0" destOrd="0" presId="urn:microsoft.com/office/officeart/2008/layout/HorizontalMultiLevelHierarchy"/>
    <dgm:cxn modelId="{40BC4D7A-7AF6-234F-93D6-675AA9AE4AF2}" type="presParOf" srcId="{D04DD12F-197C-F544-9810-716668281932}" destId="{370F1A0D-3BCB-C642-9A81-C77300236E18}" srcOrd="1" destOrd="0" presId="urn:microsoft.com/office/officeart/2008/layout/HorizontalMultiLevelHierarchy"/>
    <dgm:cxn modelId="{CE981004-FF88-6F44-B205-496A03BB5AF3}" type="presParOf" srcId="{E5C0375A-598A-E44E-9380-F079FB9F0FE3}" destId="{9B00DB16-DFD5-FE42-8F6B-72FFD99AA43E}" srcOrd="8" destOrd="0" presId="urn:microsoft.com/office/officeart/2008/layout/HorizontalMultiLevelHierarchy"/>
    <dgm:cxn modelId="{7AF1483A-0464-084F-B4B0-C4DC634EDC47}" type="presParOf" srcId="{9B00DB16-DFD5-FE42-8F6B-72FFD99AA43E}" destId="{9B099DBA-E260-0D46-A6B1-CB018B0054D1}" srcOrd="0" destOrd="0" presId="urn:microsoft.com/office/officeart/2008/layout/HorizontalMultiLevelHierarchy"/>
    <dgm:cxn modelId="{7613BC3D-CC9B-A743-9983-90A358539845}" type="presParOf" srcId="{E5C0375A-598A-E44E-9380-F079FB9F0FE3}" destId="{5721B357-B7FF-EB4F-BE1E-63B261DA49D5}" srcOrd="9" destOrd="0" presId="urn:microsoft.com/office/officeart/2008/layout/HorizontalMultiLevelHierarchy"/>
    <dgm:cxn modelId="{DA32C3CA-12EF-9447-B69E-0EF739E35FB8}" type="presParOf" srcId="{5721B357-B7FF-EB4F-BE1E-63B261DA49D5}" destId="{4974B67B-50DD-8948-A357-65A08B9B575A}" srcOrd="0" destOrd="0" presId="urn:microsoft.com/office/officeart/2008/layout/HorizontalMultiLevelHierarchy"/>
    <dgm:cxn modelId="{82197668-6278-EC43-8EF9-A0A5360838CD}" type="presParOf" srcId="{5721B357-B7FF-EB4F-BE1E-63B261DA49D5}" destId="{1928897D-2FB5-D64A-A727-FE8421CE54B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sz="1400" dirty="0"/>
            <a:t>Staż podyplomowy lekarza</a:t>
          </a:r>
        </a:p>
        <a:p>
          <a:pPr algn="l"/>
          <a:r>
            <a:rPr lang="pl-PL" sz="1400" dirty="0"/>
            <a:t>Choroby wewnętrzne 10 tyg.;</a:t>
          </a:r>
        </a:p>
        <a:p>
          <a:pPr algn="l"/>
          <a:r>
            <a:rPr lang="pl-PL" sz="1400" dirty="0"/>
            <a:t>Pediatria 6 tyg + 2 tyg neonatologia; </a:t>
          </a:r>
        </a:p>
        <a:p>
          <a:pPr algn="l"/>
          <a:r>
            <a:rPr lang="pl-PL" sz="1400" dirty="0"/>
            <a:t>Chirurgia 6 tyg + 2 tyg chirurgia urazowa;</a:t>
          </a:r>
        </a:p>
        <a:p>
          <a:pPr algn="l"/>
          <a:r>
            <a:rPr lang="pl-PL" sz="1400" dirty="0"/>
            <a:t>Położnictwo i ginekologia 7 tyg; </a:t>
          </a:r>
        </a:p>
        <a:p>
          <a:pPr algn="l"/>
          <a:r>
            <a:rPr lang="pl-PL" sz="1400" dirty="0"/>
            <a:t>Anestezjologia 1 </a:t>
          </a:r>
          <a:r>
            <a:rPr lang="pl-PL" sz="1400" dirty="0" err="1"/>
            <a:t>tydz</a:t>
          </a:r>
          <a:r>
            <a:rPr lang="pl-PL" sz="1400" dirty="0"/>
            <a:t>, Intensywna terapia 2 tyg; </a:t>
          </a:r>
        </a:p>
        <a:p>
          <a:pPr algn="l"/>
          <a:r>
            <a:rPr lang="pl-PL" sz="1400" dirty="0"/>
            <a:t>Medycyna ratunkowa 3 tyg; </a:t>
          </a:r>
        </a:p>
        <a:p>
          <a:pPr algn="l"/>
          <a:r>
            <a:rPr lang="pl-PL" sz="1400" dirty="0"/>
            <a:t>Psychiatria 4 tyg; </a:t>
          </a:r>
        </a:p>
        <a:p>
          <a:pPr algn="l"/>
          <a:r>
            <a:rPr lang="pl-PL" sz="1400" dirty="0"/>
            <a:t>Medycyna rodzinna 6 tyg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5585B331-6590-E64A-9318-D6F624BF2876}">
      <dgm:prSet phldrT="[Tekst]" custT="1"/>
      <dgm:spPr>
        <a:solidFill>
          <a:srgbClr val="7030A0"/>
        </a:solidFill>
      </dgm:spPr>
      <dgm:t>
        <a:bodyPr/>
        <a:lstStyle/>
        <a:p>
          <a:pPr algn="ctr"/>
          <a:r>
            <a:rPr lang="pl-PL" sz="1400" dirty="0"/>
            <a:t>Staż podyplomowy lekarza dentysty</a:t>
          </a:r>
        </a:p>
        <a:p>
          <a:pPr algn="l"/>
          <a:r>
            <a:rPr lang="pl-PL" sz="1400" dirty="0"/>
            <a:t>Stomatologia zachowawcza 10 tyg</a:t>
          </a:r>
        </a:p>
        <a:p>
          <a:pPr algn="l"/>
          <a:r>
            <a:rPr lang="pl-PL" sz="1400" dirty="0"/>
            <a:t>Stomatologia dziecięca 10 tyg</a:t>
          </a:r>
        </a:p>
        <a:p>
          <a:pPr algn="l"/>
          <a:r>
            <a:rPr lang="pl-PL" sz="1400" dirty="0"/>
            <a:t>Chirurgia stomatologiczna 8 tyg</a:t>
          </a:r>
        </a:p>
        <a:p>
          <a:pPr algn="l"/>
          <a:r>
            <a:rPr lang="pl-PL" sz="1400" dirty="0"/>
            <a:t>Protetyka stomatologiczna 8 tyg</a:t>
          </a:r>
        </a:p>
        <a:p>
          <a:pPr algn="l"/>
          <a:r>
            <a:rPr lang="pl-PL" sz="1400" dirty="0"/>
            <a:t>Ortodoncja 5 tyg</a:t>
          </a:r>
        </a:p>
        <a:p>
          <a:pPr algn="l"/>
          <a:r>
            <a:rPr lang="pl-PL" sz="1400" dirty="0"/>
            <a:t>Periodontologia 4 tyg</a:t>
          </a:r>
        </a:p>
        <a:p>
          <a:pPr algn="l"/>
          <a:r>
            <a:rPr lang="pl-PL" sz="1400" dirty="0"/>
            <a:t>Ratownictwo medyczne 2 tyg</a:t>
          </a:r>
        </a:p>
        <a:p>
          <a:pPr algn="l"/>
          <a:endParaRPr lang="pl-PL" sz="600" dirty="0"/>
        </a:p>
      </dgm:t>
    </dgm:pt>
    <dgm:pt modelId="{003958AC-18AB-CA4F-9B38-671A52C96073}" type="sibTrans" cxnId="{B4FF4D1E-4566-E542-8CA5-D58217575D6F}">
      <dgm:prSet/>
      <dgm:spPr/>
      <dgm:t>
        <a:bodyPr/>
        <a:lstStyle/>
        <a:p>
          <a:endParaRPr lang="pl-PL"/>
        </a:p>
      </dgm:t>
    </dgm:pt>
    <dgm:pt modelId="{17BA3AF8-ED3B-E848-A867-86D6727DD040}" type="parTrans" cxnId="{B4FF4D1E-4566-E542-8CA5-D58217575D6F}">
      <dgm:prSet/>
      <dgm:spPr/>
      <dgm:t>
        <a:bodyPr/>
        <a:lstStyle/>
        <a:p>
          <a:endParaRPr lang="pl-PL"/>
        </a:p>
      </dgm:t>
    </dgm:pt>
    <dgm:pt modelId="{8B7E6F99-8130-2C40-A48B-ED833B578C33}" type="pres">
      <dgm:prSet presAssocID="{92235C78-B5AD-6E4E-AF9D-24B25D74AF20}" presName="Name0" presStyleCnt="0">
        <dgm:presLayoutVars>
          <dgm:dir/>
          <dgm:resizeHandles/>
        </dgm:presLayoutVars>
      </dgm:prSet>
      <dgm:spPr/>
    </dgm:pt>
    <dgm:pt modelId="{10A66480-8798-C84D-A08F-304C04F0BBA3}" type="pres">
      <dgm:prSet presAssocID="{7C34E0BF-CAF9-4942-A751-8E251F54ADBB}" presName="compNode" presStyleCnt="0"/>
      <dgm:spPr/>
    </dgm:pt>
    <dgm:pt modelId="{DB7B0E0B-9EB9-2E42-A368-3E2E29E4714F}" type="pres">
      <dgm:prSet presAssocID="{7C34E0BF-CAF9-4942-A751-8E251F54ADBB}" presName="dummyConnPt" presStyleCnt="0"/>
      <dgm:spPr/>
    </dgm:pt>
    <dgm:pt modelId="{D7671FAF-0618-1442-A24F-53B05015A44D}" type="pres">
      <dgm:prSet presAssocID="{7C34E0BF-CAF9-4942-A751-8E251F54ADBB}" presName="node" presStyleLbl="node1" presStyleIdx="0" presStyleCnt="2" custScaleX="1298008" custScaleY="2000000" custLinFactX="-457270" custLinFactY="466373" custLinFactNeighborX="-500000" custLinFactNeighborY="500000">
        <dgm:presLayoutVars>
          <dgm:bulletEnabled val="1"/>
        </dgm:presLayoutVars>
      </dgm:prSet>
      <dgm:spPr/>
    </dgm:pt>
    <dgm:pt modelId="{425BD6A4-40D5-7048-878D-9B22622C7A46}" type="pres">
      <dgm:prSet presAssocID="{4A28C2E1-8FE9-8E4C-B8EC-E3E05868C053}" presName="sibTrans" presStyleLbl="bgSibTrans2D1" presStyleIdx="0" presStyleCnt="1"/>
      <dgm:spPr/>
    </dgm:pt>
    <dgm:pt modelId="{951B857A-7A04-7445-A2FA-C02C356B487E}" type="pres">
      <dgm:prSet presAssocID="{5585B331-6590-E64A-9318-D6F624BF2876}" presName="compNode" presStyleCnt="0"/>
      <dgm:spPr/>
    </dgm:pt>
    <dgm:pt modelId="{CD42DE7F-96DE-6940-8406-2F9199B0DFBB}" type="pres">
      <dgm:prSet presAssocID="{5585B331-6590-E64A-9318-D6F624BF2876}" presName="dummyConnPt" presStyleCnt="0"/>
      <dgm:spPr/>
    </dgm:pt>
    <dgm:pt modelId="{099CD178-7A35-D84E-89F5-D8DF3DC92627}" type="pres">
      <dgm:prSet presAssocID="{5585B331-6590-E64A-9318-D6F624BF2876}" presName="node" presStyleLbl="node1" presStyleIdx="1" presStyleCnt="2" custScaleX="1315244" custScaleY="2000000" custLinFactX="405933" custLinFactY="-500000" custLinFactNeighborX="500000" custLinFactNeighborY="-558627">
        <dgm:presLayoutVars>
          <dgm:bulletEnabled val="1"/>
        </dgm:presLayoutVars>
      </dgm:prSet>
      <dgm:spPr/>
    </dgm:pt>
  </dgm:ptLst>
  <dgm:cxnLst>
    <dgm:cxn modelId="{B4FF4D1E-4566-E542-8CA5-D58217575D6F}" srcId="{92235C78-B5AD-6E4E-AF9D-24B25D74AF20}" destId="{5585B331-6590-E64A-9318-D6F624BF2876}" srcOrd="1" destOrd="0" parTransId="{17BA3AF8-ED3B-E848-A867-86D6727DD040}" sibTransId="{003958AC-18AB-CA4F-9B38-671A52C96073}"/>
    <dgm:cxn modelId="{548DCA8C-7E25-DF41-A2D3-98FFE1CB1E64}" type="presOf" srcId="{4A28C2E1-8FE9-8E4C-B8EC-E3E05868C053}" destId="{425BD6A4-40D5-7048-878D-9B22622C7A46}" srcOrd="0" destOrd="0" presId="urn:microsoft.com/office/officeart/2005/8/layout/bProcess4"/>
    <dgm:cxn modelId="{513A7F8F-4FE9-8048-8347-643B6572F000}" type="presOf" srcId="{7C34E0BF-CAF9-4942-A751-8E251F54ADBB}" destId="{D7671FAF-0618-1442-A24F-53B05015A44D}" srcOrd="0" destOrd="0" presId="urn:microsoft.com/office/officeart/2005/8/layout/bProcess4"/>
    <dgm:cxn modelId="{A97CB8A7-B83A-F44B-8034-A26AF4C7AF39}" type="presOf" srcId="{92235C78-B5AD-6E4E-AF9D-24B25D74AF20}" destId="{8B7E6F99-8130-2C40-A48B-ED833B578C33}" srcOrd="0" destOrd="0" presId="urn:microsoft.com/office/officeart/2005/8/layout/b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B77B1DF1-2A8F-0F45-8B6B-E0E0BD968620}" type="presOf" srcId="{5585B331-6590-E64A-9318-D6F624BF2876}" destId="{099CD178-7A35-D84E-89F5-D8DF3DC92627}" srcOrd="0" destOrd="0" presId="urn:microsoft.com/office/officeart/2005/8/layout/bProcess4"/>
    <dgm:cxn modelId="{730EB49D-17B2-9B4E-8367-7728171030D8}" type="presParOf" srcId="{8B7E6F99-8130-2C40-A48B-ED833B578C33}" destId="{10A66480-8798-C84D-A08F-304C04F0BBA3}" srcOrd="0" destOrd="0" presId="urn:microsoft.com/office/officeart/2005/8/layout/bProcess4"/>
    <dgm:cxn modelId="{6280FA7E-0959-A749-A615-78E768DB1353}" type="presParOf" srcId="{10A66480-8798-C84D-A08F-304C04F0BBA3}" destId="{DB7B0E0B-9EB9-2E42-A368-3E2E29E4714F}" srcOrd="0" destOrd="0" presId="urn:microsoft.com/office/officeart/2005/8/layout/bProcess4"/>
    <dgm:cxn modelId="{8285D4D0-76D9-6246-9698-D1D1F5C3865B}" type="presParOf" srcId="{10A66480-8798-C84D-A08F-304C04F0BBA3}" destId="{D7671FAF-0618-1442-A24F-53B05015A44D}" srcOrd="1" destOrd="0" presId="urn:microsoft.com/office/officeart/2005/8/layout/bProcess4"/>
    <dgm:cxn modelId="{BFBD5F25-B253-3F4A-BEA3-58251BD212C0}" type="presParOf" srcId="{8B7E6F99-8130-2C40-A48B-ED833B578C33}" destId="{425BD6A4-40D5-7048-878D-9B22622C7A46}" srcOrd="1" destOrd="0" presId="urn:microsoft.com/office/officeart/2005/8/layout/bProcess4"/>
    <dgm:cxn modelId="{8D838E84-38A1-EC40-BF76-C749FE3E8C5A}" type="presParOf" srcId="{8B7E6F99-8130-2C40-A48B-ED833B578C33}" destId="{951B857A-7A04-7445-A2FA-C02C356B487E}" srcOrd="2" destOrd="0" presId="urn:microsoft.com/office/officeart/2005/8/layout/bProcess4"/>
    <dgm:cxn modelId="{9D3EA1B8-679D-BE4E-A29C-2965BB293767}" type="presParOf" srcId="{951B857A-7A04-7445-A2FA-C02C356B487E}" destId="{CD42DE7F-96DE-6940-8406-2F9199B0DFBB}" srcOrd="0" destOrd="0" presId="urn:microsoft.com/office/officeart/2005/8/layout/bProcess4"/>
    <dgm:cxn modelId="{F37B8B5C-5E7B-1343-8052-133F7940D3C8}" type="presParOf" srcId="{951B857A-7A04-7445-A2FA-C02C356B487E}" destId="{099CD178-7A35-D84E-89F5-D8DF3DC9262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 custT="1"/>
      <dgm:spPr/>
      <dgm:t>
        <a:bodyPr/>
        <a:lstStyle/>
        <a:p>
          <a:pPr algn="l"/>
          <a:r>
            <a:rPr lang="pl-PL" sz="2000" dirty="0"/>
            <a:t>- Zbyt duża liczba </a:t>
          </a:r>
          <a:r>
            <a:rPr lang="pl-PL" sz="2000" b="1" u="sng" dirty="0"/>
            <a:t>krótkotrwałych</a:t>
          </a:r>
          <a:r>
            <a:rPr lang="pl-PL" sz="2000" dirty="0"/>
            <a:t> staży (nie pozwalają zapoznać się ze specyfiką pracy po okresie adaptacji do nowego miejsca)</a:t>
          </a:r>
        </a:p>
        <a:p>
          <a:pPr algn="l"/>
          <a:r>
            <a:rPr lang="pl-PL" sz="2000" b="0" u="none" dirty="0"/>
            <a:t>-</a:t>
          </a:r>
          <a:r>
            <a:rPr lang="pl-PL" sz="2000" b="1" u="none" dirty="0"/>
            <a:t> </a:t>
          </a:r>
          <a:r>
            <a:rPr lang="pl-PL" sz="2000" b="1" u="sng" dirty="0"/>
            <a:t>Archaiczny model</a:t>
          </a:r>
          <a:r>
            <a:rPr lang="pl-PL" sz="2000" dirty="0"/>
            <a:t> prowadzenia poszczególnych staży</a:t>
          </a:r>
        </a:p>
        <a:p>
          <a:pPr algn="l"/>
          <a:r>
            <a:rPr lang="pl-PL" sz="2000" b="0" u="none" dirty="0"/>
            <a:t>-</a:t>
          </a:r>
          <a:r>
            <a:rPr lang="pl-PL" sz="2000" b="1" u="none" dirty="0"/>
            <a:t> </a:t>
          </a:r>
          <a:r>
            <a:rPr lang="pl-PL" sz="2000" b="1" u="sng" dirty="0"/>
            <a:t>Brak odpowiedniej liczby kadry</a:t>
          </a:r>
          <a:r>
            <a:rPr lang="pl-PL" sz="2000" dirty="0"/>
            <a:t> medycznej aby skupić się na stażyście</a:t>
          </a:r>
        </a:p>
        <a:p>
          <a:pPr algn="l"/>
          <a:r>
            <a:rPr lang="pl-PL" sz="2000" dirty="0"/>
            <a:t>- Brak możliwości poznania </a:t>
          </a:r>
          <a:r>
            <a:rPr lang="pl-PL" sz="2000" b="1" u="sng" dirty="0"/>
            <a:t>kilku placówek w dziedzinie</a:t>
          </a:r>
          <a:r>
            <a:rPr lang="pl-PL" sz="2000" b="0" u="none" dirty="0"/>
            <a:t> </a:t>
          </a:r>
          <a:r>
            <a:rPr lang="pl-PL" sz="2000" dirty="0"/>
            <a:t>przez siebie preferowanej</a:t>
          </a:r>
        </a:p>
        <a:p>
          <a:pPr algn="l"/>
          <a:r>
            <a:rPr lang="pl-PL" sz="2000" dirty="0"/>
            <a:t>- Brak realnej pomocy w podejmowaniu </a:t>
          </a:r>
          <a:r>
            <a:rPr lang="pl-PL" sz="2000" b="1" u="sng" dirty="0"/>
            <a:t>wyboru specjalizacji</a:t>
          </a:r>
        </a:p>
        <a:p>
          <a:pPr algn="l"/>
          <a:r>
            <a:rPr lang="pl-PL" sz="2000" dirty="0"/>
            <a:t>- </a:t>
          </a:r>
          <a:r>
            <a:rPr lang="pl-PL" sz="2000" b="1" u="sng" dirty="0"/>
            <a:t>Kursy nieadekwatne</a:t>
          </a:r>
          <a:r>
            <a:rPr lang="pl-PL" sz="2000" dirty="0"/>
            <a:t> do wyzwań obecnej medycyny</a:t>
          </a:r>
        </a:p>
        <a:p>
          <a:pPr algn="l"/>
          <a:r>
            <a:rPr lang="pl-PL" sz="2000" dirty="0"/>
            <a:t>- Brak kursów i zagadnień niezbędnych do </a:t>
          </a:r>
          <a:r>
            <a:rPr lang="pl-PL" sz="2000" b="1" u="sng" dirty="0"/>
            <a:t>zbudowania kompetencji lekarza</a:t>
          </a:r>
          <a:r>
            <a:rPr lang="pl-PL" sz="2000" dirty="0"/>
            <a:t> XXI wieku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8B7E6F99-8130-2C40-A48B-ED833B578C33}" type="pres">
      <dgm:prSet presAssocID="{92235C78-B5AD-6E4E-AF9D-24B25D74AF20}" presName="Name0" presStyleCnt="0">
        <dgm:presLayoutVars>
          <dgm:dir/>
          <dgm:resizeHandles/>
        </dgm:presLayoutVars>
      </dgm:prSet>
      <dgm:spPr/>
    </dgm:pt>
    <dgm:pt modelId="{10A66480-8798-C84D-A08F-304C04F0BBA3}" type="pres">
      <dgm:prSet presAssocID="{7C34E0BF-CAF9-4942-A751-8E251F54ADBB}" presName="compNode" presStyleCnt="0"/>
      <dgm:spPr/>
    </dgm:pt>
    <dgm:pt modelId="{DB7B0E0B-9EB9-2E42-A368-3E2E29E4714F}" type="pres">
      <dgm:prSet presAssocID="{7C34E0BF-CAF9-4942-A751-8E251F54ADBB}" presName="dummyConnPt" presStyleCnt="0"/>
      <dgm:spPr/>
    </dgm:pt>
    <dgm:pt modelId="{D7671FAF-0618-1442-A24F-53B05015A44D}" type="pres">
      <dgm:prSet presAssocID="{7C34E0BF-CAF9-4942-A751-8E251F54ADBB}" presName="node" presStyleLbl="node1" presStyleIdx="0" presStyleCnt="1" custScaleX="91606" custScaleY="81657" custLinFactNeighborX="-888" custLinFactNeighborY="16756">
        <dgm:presLayoutVars>
          <dgm:bulletEnabled val="1"/>
        </dgm:presLayoutVars>
      </dgm:prSet>
      <dgm:spPr/>
    </dgm:pt>
  </dgm:ptLst>
  <dgm:cxnLst>
    <dgm:cxn modelId="{513A7F8F-4FE9-8048-8347-643B6572F000}" type="presOf" srcId="{7C34E0BF-CAF9-4942-A751-8E251F54ADBB}" destId="{D7671FAF-0618-1442-A24F-53B05015A44D}" srcOrd="0" destOrd="0" presId="urn:microsoft.com/office/officeart/2005/8/layout/bProcess4"/>
    <dgm:cxn modelId="{A97CB8A7-B83A-F44B-8034-A26AF4C7AF39}" type="presOf" srcId="{92235C78-B5AD-6E4E-AF9D-24B25D74AF20}" destId="{8B7E6F99-8130-2C40-A48B-ED833B578C33}" srcOrd="0" destOrd="0" presId="urn:microsoft.com/office/officeart/2005/8/layout/b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730EB49D-17B2-9B4E-8367-7728171030D8}" type="presParOf" srcId="{8B7E6F99-8130-2C40-A48B-ED833B578C33}" destId="{10A66480-8798-C84D-A08F-304C04F0BBA3}" srcOrd="0" destOrd="0" presId="urn:microsoft.com/office/officeart/2005/8/layout/bProcess4"/>
    <dgm:cxn modelId="{6280FA7E-0959-A749-A615-78E768DB1353}" type="presParOf" srcId="{10A66480-8798-C84D-A08F-304C04F0BBA3}" destId="{DB7B0E0B-9EB9-2E42-A368-3E2E29E4714F}" srcOrd="0" destOrd="0" presId="urn:microsoft.com/office/officeart/2005/8/layout/bProcess4"/>
    <dgm:cxn modelId="{8285D4D0-76D9-6246-9698-D1D1F5C3865B}" type="presParOf" srcId="{10A66480-8798-C84D-A08F-304C04F0BBA3}" destId="{D7671FAF-0618-1442-A24F-53B05015A44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7E6F99-8130-2C40-A48B-ED833B578C33}" type="pres">
      <dgm:prSet presAssocID="{92235C78-B5AD-6E4E-AF9D-24B25D74AF20}" presName="Name0" presStyleCnt="0">
        <dgm:presLayoutVars>
          <dgm:dir/>
          <dgm:resizeHandles/>
        </dgm:presLayoutVars>
      </dgm:prSet>
      <dgm:spPr/>
    </dgm:pt>
  </dgm:ptLst>
  <dgm:cxnLst>
    <dgm:cxn modelId="{A97CB8A7-B83A-F44B-8034-A26AF4C7AF39}" type="presOf" srcId="{92235C78-B5AD-6E4E-AF9D-24B25D74AF20}" destId="{8B7E6F99-8130-2C40-A48B-ED833B578C33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sz="1400" b="1" u="sng" dirty="0">
              <a:solidFill>
                <a:schemeClr val="bg1"/>
              </a:solidFill>
            </a:rPr>
            <a:t>MODUŁ STAŁY</a:t>
          </a:r>
        </a:p>
        <a:p>
          <a:pPr algn="l"/>
          <a:r>
            <a:rPr lang="pl-PL" sz="1400" dirty="0"/>
            <a:t>Choroby wewnętrzne </a:t>
          </a:r>
          <a:r>
            <a:rPr lang="pl-PL" sz="1400" b="1" u="sng" dirty="0"/>
            <a:t>10 tyg</a:t>
          </a:r>
          <a:endParaRPr lang="pl-PL" sz="1400" dirty="0"/>
        </a:p>
        <a:p>
          <a:pPr algn="l"/>
          <a:r>
            <a:rPr lang="pl-PL" sz="1400" dirty="0"/>
            <a:t>Pediatria 8</a:t>
          </a:r>
          <a:r>
            <a:rPr lang="pl-PL" sz="1400" b="1" u="sng" dirty="0"/>
            <a:t> tyg</a:t>
          </a:r>
          <a:endParaRPr lang="pl-PL" sz="1400" dirty="0"/>
        </a:p>
        <a:p>
          <a:pPr algn="l"/>
          <a:r>
            <a:rPr lang="pl-PL" sz="1400" dirty="0"/>
            <a:t>Chirurgia ogólna 7</a:t>
          </a:r>
          <a:r>
            <a:rPr lang="pl-PL" sz="1400" b="1" u="sng" dirty="0"/>
            <a:t> tyg</a:t>
          </a:r>
          <a:endParaRPr lang="pl-PL" sz="1400" dirty="0"/>
        </a:p>
        <a:p>
          <a:pPr algn="l"/>
          <a:r>
            <a:rPr lang="pl-PL" sz="1400" dirty="0"/>
            <a:t>Medycyna ratunkowa </a:t>
          </a:r>
          <a:r>
            <a:rPr lang="pl-PL" sz="1400" b="1" u="sng" dirty="0"/>
            <a:t>i</a:t>
          </a:r>
          <a:r>
            <a:rPr lang="pl-PL" sz="1400" dirty="0"/>
            <a:t> Intensywna terapia </a:t>
          </a:r>
          <a:r>
            <a:rPr lang="pl-PL" sz="1400" b="1" u="sng" dirty="0"/>
            <a:t>6 </a:t>
          </a:r>
          <a:r>
            <a:rPr lang="pl-PL" sz="1400" b="1" dirty="0"/>
            <a:t>tyg (SOR + Oddział Intensywnej Terapii 3 + 3 tygodnie)</a:t>
          </a:r>
          <a:endParaRPr lang="pl-PL" sz="1400" dirty="0"/>
        </a:p>
        <a:p>
          <a:pPr algn="l"/>
          <a:r>
            <a:rPr lang="pl-PL" sz="1400" dirty="0"/>
            <a:t> Medycyna rodzinna 4</a:t>
          </a:r>
          <a:r>
            <a:rPr lang="pl-PL" sz="1400" b="1" u="sng" dirty="0"/>
            <a:t> tyg</a:t>
          </a:r>
        </a:p>
        <a:p>
          <a:pPr algn="ctr"/>
          <a:r>
            <a:rPr lang="pl-PL" sz="1400" b="1" u="sng" dirty="0">
              <a:solidFill>
                <a:schemeClr val="bg1"/>
              </a:solidFill>
            </a:rPr>
            <a:t>MODUŁ PERSONALIZOWANY</a:t>
          </a:r>
        </a:p>
        <a:p>
          <a:pPr algn="l"/>
          <a:r>
            <a:rPr lang="pl-PL" sz="1400" dirty="0">
              <a:solidFill>
                <a:schemeClr val="bg1"/>
              </a:solidFill>
            </a:rPr>
            <a:t>12 tygodni do wyboru w 1-3 miejscach</a:t>
          </a:r>
          <a:endParaRPr lang="pl-PL" sz="1400" dirty="0"/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5585B331-6590-E64A-9318-D6F624BF2876}">
      <dgm:prSet phldrT="[Tekst]" custT="1"/>
      <dgm:spPr>
        <a:solidFill>
          <a:srgbClr val="7030A0"/>
        </a:solidFill>
      </dgm:spPr>
      <dgm:t>
        <a:bodyPr/>
        <a:lstStyle/>
        <a:p>
          <a:pPr algn="ctr"/>
          <a:r>
            <a:rPr lang="pl-PL" sz="1400" b="1" u="sng" dirty="0">
              <a:solidFill>
                <a:schemeClr val="bg1"/>
              </a:solidFill>
            </a:rPr>
            <a:t>MODUŁ STAŁY</a:t>
          </a:r>
        </a:p>
        <a:p>
          <a:pPr algn="ctr"/>
          <a:endParaRPr lang="pl-PL" sz="800" b="1" u="sng" dirty="0">
            <a:solidFill>
              <a:schemeClr val="bg1"/>
            </a:solidFill>
          </a:endParaRPr>
        </a:p>
        <a:p>
          <a:pPr algn="l"/>
          <a:r>
            <a:rPr lang="pl-PL" sz="1400" dirty="0"/>
            <a:t>Stomatologia zachowawcza </a:t>
          </a:r>
          <a:r>
            <a:rPr lang="pl-PL" sz="1400" b="1" u="sng" dirty="0"/>
            <a:t>10 tyg</a:t>
          </a:r>
        </a:p>
        <a:p>
          <a:pPr algn="l"/>
          <a:r>
            <a:rPr lang="pl-PL" sz="1400" dirty="0"/>
            <a:t>Stomatologia dziecięca </a:t>
          </a:r>
          <a:r>
            <a:rPr lang="pl-PL" sz="1400" b="1" u="sng" dirty="0"/>
            <a:t>6 tyg</a:t>
          </a:r>
        </a:p>
        <a:p>
          <a:pPr algn="l"/>
          <a:r>
            <a:rPr lang="pl-PL" sz="1400" dirty="0"/>
            <a:t>Chirurgia stomatologiczna </a:t>
          </a:r>
          <a:r>
            <a:rPr lang="pl-PL" sz="1400" b="1" u="sng" dirty="0"/>
            <a:t>6 tyg</a:t>
          </a:r>
          <a:endParaRPr lang="pl-PL" sz="1400" dirty="0"/>
        </a:p>
        <a:p>
          <a:pPr algn="l"/>
          <a:r>
            <a:rPr lang="pl-PL" sz="1400" dirty="0"/>
            <a:t>Protetyka stomatologiczna </a:t>
          </a:r>
          <a:r>
            <a:rPr lang="pl-PL" sz="1400" b="1" u="sng" dirty="0"/>
            <a:t>6 tyg</a:t>
          </a:r>
          <a:endParaRPr lang="pl-PL" sz="1400" dirty="0"/>
        </a:p>
        <a:p>
          <a:pPr algn="l"/>
          <a:r>
            <a:rPr lang="pl-PL" sz="1400" dirty="0"/>
            <a:t>Ortodoncja </a:t>
          </a:r>
          <a:r>
            <a:rPr lang="pl-PL" sz="1400" b="1" u="sng" dirty="0"/>
            <a:t>4 tyg</a:t>
          </a:r>
        </a:p>
        <a:p>
          <a:pPr algn="l"/>
          <a:r>
            <a:rPr lang="pl-PL" sz="1400" b="0" u="none" dirty="0"/>
            <a:t>Periodontologia </a:t>
          </a:r>
          <a:r>
            <a:rPr lang="pl-PL" sz="1400" b="1" u="sng" dirty="0"/>
            <a:t>1 tydzień</a:t>
          </a:r>
        </a:p>
        <a:p>
          <a:pPr algn="ctr"/>
          <a:r>
            <a:rPr lang="pl-PL" sz="1400" b="1" u="sng" dirty="0">
              <a:solidFill>
                <a:schemeClr val="bg1"/>
              </a:solidFill>
            </a:rPr>
            <a:t>MODUŁ PERSONALIZOWANY</a:t>
          </a:r>
        </a:p>
        <a:p>
          <a:pPr algn="l"/>
          <a:r>
            <a:rPr lang="pl-PL" sz="1400" dirty="0">
              <a:solidFill>
                <a:schemeClr val="bg1"/>
              </a:solidFill>
            </a:rPr>
            <a:t>12 tygodni do wyboru w 1-3 miejscach</a:t>
          </a:r>
          <a:endParaRPr lang="pl-PL" sz="1400" dirty="0"/>
        </a:p>
      </dgm:t>
    </dgm:pt>
    <dgm:pt modelId="{003958AC-18AB-CA4F-9B38-671A52C96073}" type="sibTrans" cxnId="{B4FF4D1E-4566-E542-8CA5-D58217575D6F}">
      <dgm:prSet/>
      <dgm:spPr/>
      <dgm:t>
        <a:bodyPr/>
        <a:lstStyle/>
        <a:p>
          <a:endParaRPr lang="pl-PL"/>
        </a:p>
      </dgm:t>
    </dgm:pt>
    <dgm:pt modelId="{17BA3AF8-ED3B-E848-A867-86D6727DD040}" type="parTrans" cxnId="{B4FF4D1E-4566-E542-8CA5-D58217575D6F}">
      <dgm:prSet/>
      <dgm:spPr/>
      <dgm:t>
        <a:bodyPr/>
        <a:lstStyle/>
        <a:p>
          <a:endParaRPr lang="pl-PL"/>
        </a:p>
      </dgm:t>
    </dgm:pt>
    <dgm:pt modelId="{8B7E6F99-8130-2C40-A48B-ED833B578C33}" type="pres">
      <dgm:prSet presAssocID="{92235C78-B5AD-6E4E-AF9D-24B25D74AF20}" presName="Name0" presStyleCnt="0">
        <dgm:presLayoutVars>
          <dgm:dir/>
          <dgm:resizeHandles/>
        </dgm:presLayoutVars>
      </dgm:prSet>
      <dgm:spPr/>
    </dgm:pt>
    <dgm:pt modelId="{10A66480-8798-C84D-A08F-304C04F0BBA3}" type="pres">
      <dgm:prSet presAssocID="{7C34E0BF-CAF9-4942-A751-8E251F54ADBB}" presName="compNode" presStyleCnt="0"/>
      <dgm:spPr/>
    </dgm:pt>
    <dgm:pt modelId="{DB7B0E0B-9EB9-2E42-A368-3E2E29E4714F}" type="pres">
      <dgm:prSet presAssocID="{7C34E0BF-CAF9-4942-A751-8E251F54ADBB}" presName="dummyConnPt" presStyleCnt="0"/>
      <dgm:spPr/>
    </dgm:pt>
    <dgm:pt modelId="{D7671FAF-0618-1442-A24F-53B05015A44D}" type="pres">
      <dgm:prSet presAssocID="{7C34E0BF-CAF9-4942-A751-8E251F54ADBB}" presName="node" presStyleLbl="node1" presStyleIdx="0" presStyleCnt="2" custScaleX="1346023" custScaleY="1981776" custLinFactX="-400000" custLinFactY="741504" custLinFactNeighborX="-476099" custLinFactNeighborY="800000">
        <dgm:presLayoutVars>
          <dgm:bulletEnabled val="1"/>
        </dgm:presLayoutVars>
      </dgm:prSet>
      <dgm:spPr/>
    </dgm:pt>
    <dgm:pt modelId="{425BD6A4-40D5-7048-878D-9B22622C7A46}" type="pres">
      <dgm:prSet presAssocID="{4A28C2E1-8FE9-8E4C-B8EC-E3E05868C053}" presName="sibTrans" presStyleLbl="bgSibTrans2D1" presStyleIdx="0" presStyleCnt="1"/>
      <dgm:spPr/>
    </dgm:pt>
    <dgm:pt modelId="{951B857A-7A04-7445-A2FA-C02C356B487E}" type="pres">
      <dgm:prSet presAssocID="{5585B331-6590-E64A-9318-D6F624BF2876}" presName="compNode" presStyleCnt="0"/>
      <dgm:spPr/>
    </dgm:pt>
    <dgm:pt modelId="{CD42DE7F-96DE-6940-8406-2F9199B0DFBB}" type="pres">
      <dgm:prSet presAssocID="{5585B331-6590-E64A-9318-D6F624BF2876}" presName="dummyConnPt" presStyleCnt="0"/>
      <dgm:spPr/>
    </dgm:pt>
    <dgm:pt modelId="{099CD178-7A35-D84E-89F5-D8DF3DC92627}" type="pres">
      <dgm:prSet presAssocID="{5585B331-6590-E64A-9318-D6F624BF2876}" presName="node" presStyleLbl="node1" presStyleIdx="1" presStyleCnt="2" custScaleX="1319550" custScaleY="2000000" custLinFactX="442009" custLinFactY="-200000" custLinFactNeighborX="500000" custLinFactNeighborY="-267818">
        <dgm:presLayoutVars>
          <dgm:bulletEnabled val="1"/>
        </dgm:presLayoutVars>
      </dgm:prSet>
      <dgm:spPr/>
    </dgm:pt>
  </dgm:ptLst>
  <dgm:cxnLst>
    <dgm:cxn modelId="{B4FF4D1E-4566-E542-8CA5-D58217575D6F}" srcId="{92235C78-B5AD-6E4E-AF9D-24B25D74AF20}" destId="{5585B331-6590-E64A-9318-D6F624BF2876}" srcOrd="1" destOrd="0" parTransId="{17BA3AF8-ED3B-E848-A867-86D6727DD040}" sibTransId="{003958AC-18AB-CA4F-9B38-671A52C96073}"/>
    <dgm:cxn modelId="{548DCA8C-7E25-DF41-A2D3-98FFE1CB1E64}" type="presOf" srcId="{4A28C2E1-8FE9-8E4C-B8EC-E3E05868C053}" destId="{425BD6A4-40D5-7048-878D-9B22622C7A46}" srcOrd="0" destOrd="0" presId="urn:microsoft.com/office/officeart/2005/8/layout/bProcess4"/>
    <dgm:cxn modelId="{513A7F8F-4FE9-8048-8347-643B6572F000}" type="presOf" srcId="{7C34E0BF-CAF9-4942-A751-8E251F54ADBB}" destId="{D7671FAF-0618-1442-A24F-53B05015A44D}" srcOrd="0" destOrd="0" presId="urn:microsoft.com/office/officeart/2005/8/layout/bProcess4"/>
    <dgm:cxn modelId="{A97CB8A7-B83A-F44B-8034-A26AF4C7AF39}" type="presOf" srcId="{92235C78-B5AD-6E4E-AF9D-24B25D74AF20}" destId="{8B7E6F99-8130-2C40-A48B-ED833B578C33}" srcOrd="0" destOrd="0" presId="urn:microsoft.com/office/officeart/2005/8/layout/b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B77B1DF1-2A8F-0F45-8B6B-E0E0BD968620}" type="presOf" srcId="{5585B331-6590-E64A-9318-D6F624BF2876}" destId="{099CD178-7A35-D84E-89F5-D8DF3DC92627}" srcOrd="0" destOrd="0" presId="urn:microsoft.com/office/officeart/2005/8/layout/bProcess4"/>
    <dgm:cxn modelId="{730EB49D-17B2-9B4E-8367-7728171030D8}" type="presParOf" srcId="{8B7E6F99-8130-2C40-A48B-ED833B578C33}" destId="{10A66480-8798-C84D-A08F-304C04F0BBA3}" srcOrd="0" destOrd="0" presId="urn:microsoft.com/office/officeart/2005/8/layout/bProcess4"/>
    <dgm:cxn modelId="{6280FA7E-0959-A749-A615-78E768DB1353}" type="presParOf" srcId="{10A66480-8798-C84D-A08F-304C04F0BBA3}" destId="{DB7B0E0B-9EB9-2E42-A368-3E2E29E4714F}" srcOrd="0" destOrd="0" presId="urn:microsoft.com/office/officeart/2005/8/layout/bProcess4"/>
    <dgm:cxn modelId="{8285D4D0-76D9-6246-9698-D1D1F5C3865B}" type="presParOf" srcId="{10A66480-8798-C84D-A08F-304C04F0BBA3}" destId="{D7671FAF-0618-1442-A24F-53B05015A44D}" srcOrd="1" destOrd="0" presId="urn:microsoft.com/office/officeart/2005/8/layout/bProcess4"/>
    <dgm:cxn modelId="{BFBD5F25-B253-3F4A-BEA3-58251BD212C0}" type="presParOf" srcId="{8B7E6F99-8130-2C40-A48B-ED833B578C33}" destId="{425BD6A4-40D5-7048-878D-9B22622C7A46}" srcOrd="1" destOrd="0" presId="urn:microsoft.com/office/officeart/2005/8/layout/bProcess4"/>
    <dgm:cxn modelId="{8D838E84-38A1-EC40-BF76-C749FE3E8C5A}" type="presParOf" srcId="{8B7E6F99-8130-2C40-A48B-ED833B578C33}" destId="{951B857A-7A04-7445-A2FA-C02C356B487E}" srcOrd="2" destOrd="0" presId="urn:microsoft.com/office/officeart/2005/8/layout/bProcess4"/>
    <dgm:cxn modelId="{9D3EA1B8-679D-BE4E-A29C-2965BB293767}" type="presParOf" srcId="{951B857A-7A04-7445-A2FA-C02C356B487E}" destId="{CD42DE7F-96DE-6940-8406-2F9199B0DFBB}" srcOrd="0" destOrd="0" presId="urn:microsoft.com/office/officeart/2005/8/layout/bProcess4"/>
    <dgm:cxn modelId="{F37B8B5C-5E7B-1343-8052-133F7940D3C8}" type="presParOf" srcId="{951B857A-7A04-7445-A2FA-C02C356B487E}" destId="{099CD178-7A35-D84E-89F5-D8DF3DC9262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/>
      <dgm:spPr/>
      <dgm:t>
        <a:bodyPr/>
        <a:lstStyle/>
        <a:p>
          <a:r>
            <a:rPr lang="pl-PL" dirty="0"/>
            <a:t>Rekrutacja na szkolenie specjalizacyjne – schemat ideowy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C132495B-1B5C-1C44-92BA-96E089B7E029}">
      <dgm:prSet phldrT="[Tekst]"/>
      <dgm:spPr/>
      <dgm:t>
        <a:bodyPr/>
        <a:lstStyle/>
        <a:p>
          <a:r>
            <a:rPr lang="pl-PL" dirty="0"/>
            <a:t>Kierunek lekarski/lekarsko dentystyczny</a:t>
          </a:r>
        </a:p>
      </dgm:t>
    </dgm:pt>
    <dgm:pt modelId="{0FD0B7F6-9A30-9E42-BB92-3B26EBA44E2E}" type="parTrans" cxnId="{A269E077-0DEF-0945-A90A-B940EB47B76B}">
      <dgm:prSet/>
      <dgm:spPr/>
      <dgm:t>
        <a:bodyPr/>
        <a:lstStyle/>
        <a:p>
          <a:endParaRPr lang="pl-PL"/>
        </a:p>
      </dgm:t>
    </dgm:pt>
    <dgm:pt modelId="{4EC212A5-8BB5-4746-BFFB-74274D7DBCA8}" type="sibTrans" cxnId="{A269E077-0DEF-0945-A90A-B940EB47B76B}">
      <dgm:prSet/>
      <dgm:spPr/>
      <dgm:t>
        <a:bodyPr/>
        <a:lstStyle/>
        <a:p>
          <a:endParaRPr lang="pl-PL"/>
        </a:p>
      </dgm:t>
    </dgm:pt>
    <dgm:pt modelId="{F710043D-BC00-4E47-B951-3591D4BCF11B}" type="pres">
      <dgm:prSet presAssocID="{92235C78-B5AD-6E4E-AF9D-24B25D74AF20}" presName="Name0" presStyleCnt="0">
        <dgm:presLayoutVars>
          <dgm:dir/>
          <dgm:animLvl val="lvl"/>
          <dgm:resizeHandles val="exact"/>
        </dgm:presLayoutVars>
      </dgm:prSet>
      <dgm:spPr/>
    </dgm:pt>
    <dgm:pt modelId="{5F730A1B-CE2F-8D4F-AD76-960F161E0DF2}" type="pres">
      <dgm:prSet presAssocID="{7C34E0BF-CAF9-4942-A751-8E251F54ADBB}" presName="boxAndChildren" presStyleCnt="0"/>
      <dgm:spPr/>
    </dgm:pt>
    <dgm:pt modelId="{36102088-255D-6549-A7FE-BF7DF17DA591}" type="pres">
      <dgm:prSet presAssocID="{7C34E0BF-CAF9-4942-A751-8E251F54ADBB}" presName="parentTextBox" presStyleLbl="node1" presStyleIdx="0" presStyleCnt="1"/>
      <dgm:spPr/>
    </dgm:pt>
    <dgm:pt modelId="{FD990399-4C54-9E4F-850B-1D17B74912B9}" type="pres">
      <dgm:prSet presAssocID="{7C34E0BF-CAF9-4942-A751-8E251F54ADBB}" presName="entireBox" presStyleLbl="node1" presStyleIdx="0" presStyleCnt="1"/>
      <dgm:spPr/>
    </dgm:pt>
    <dgm:pt modelId="{BEF2064B-58D0-884A-B340-996ADD67CE7E}" type="pres">
      <dgm:prSet presAssocID="{7C34E0BF-CAF9-4942-A751-8E251F54ADBB}" presName="descendantBox" presStyleCnt="0"/>
      <dgm:spPr/>
    </dgm:pt>
    <dgm:pt modelId="{8AD96907-7CA3-5F48-862E-AC9D2406D79F}" type="pres">
      <dgm:prSet presAssocID="{C132495B-1B5C-1C44-92BA-96E089B7E029}" presName="childTextBox" presStyleLbl="fgAccFollowNode1" presStyleIdx="0" presStyleCnt="1" custLinFactNeighborX="-213" custLinFactNeighborY="-2846">
        <dgm:presLayoutVars>
          <dgm:bulletEnabled val="1"/>
        </dgm:presLayoutVars>
      </dgm:prSet>
      <dgm:spPr/>
    </dgm:pt>
  </dgm:ptLst>
  <dgm:cxnLst>
    <dgm:cxn modelId="{5D91612B-D2D2-3049-B4A3-47D4001B6051}" type="presOf" srcId="{92235C78-B5AD-6E4E-AF9D-24B25D74AF20}" destId="{F710043D-BC00-4E47-B951-3591D4BCF11B}" srcOrd="0" destOrd="0" presId="urn:microsoft.com/office/officeart/2005/8/layout/process4"/>
    <dgm:cxn modelId="{AEDCB952-8C65-0D4D-A816-B99EFA1CAAF2}" type="presOf" srcId="{7C34E0BF-CAF9-4942-A751-8E251F54ADBB}" destId="{36102088-255D-6549-A7FE-BF7DF17DA591}" srcOrd="0" destOrd="0" presId="urn:microsoft.com/office/officeart/2005/8/layout/process4"/>
    <dgm:cxn modelId="{59198372-EE8A-9C46-85DA-826BAC71F7E0}" type="presOf" srcId="{C132495B-1B5C-1C44-92BA-96E089B7E029}" destId="{8AD96907-7CA3-5F48-862E-AC9D2406D79F}" srcOrd="0" destOrd="0" presId="urn:microsoft.com/office/officeart/2005/8/layout/process4"/>
    <dgm:cxn modelId="{A269E077-0DEF-0945-A90A-B940EB47B76B}" srcId="{7C34E0BF-CAF9-4942-A751-8E251F54ADBB}" destId="{C132495B-1B5C-1C44-92BA-96E089B7E029}" srcOrd="0" destOrd="0" parTransId="{0FD0B7F6-9A30-9E42-BB92-3B26EBA44E2E}" sibTransId="{4EC212A5-8BB5-4746-BFFB-74274D7DBCA8}"/>
    <dgm:cxn modelId="{DEEDDFB0-2B9C-3740-9545-4A63CD3EB8ED}" type="presOf" srcId="{7C34E0BF-CAF9-4942-A751-8E251F54ADBB}" destId="{FD990399-4C54-9E4F-850B-1D17B74912B9}" srcOrd="1" destOrd="0" presId="urn:microsoft.com/office/officeart/2005/8/layout/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8E59071D-34F6-C04D-B13B-C43C20C187C1}" type="presParOf" srcId="{F710043D-BC00-4E47-B951-3591D4BCF11B}" destId="{5F730A1B-CE2F-8D4F-AD76-960F161E0DF2}" srcOrd="0" destOrd="0" presId="urn:microsoft.com/office/officeart/2005/8/layout/process4"/>
    <dgm:cxn modelId="{DEA986DD-C2F6-7746-8D09-4793DEA103DF}" type="presParOf" srcId="{5F730A1B-CE2F-8D4F-AD76-960F161E0DF2}" destId="{36102088-255D-6549-A7FE-BF7DF17DA591}" srcOrd="0" destOrd="0" presId="urn:microsoft.com/office/officeart/2005/8/layout/process4"/>
    <dgm:cxn modelId="{75476B92-45CF-F14D-A45A-B68E20854002}" type="presParOf" srcId="{5F730A1B-CE2F-8D4F-AD76-960F161E0DF2}" destId="{FD990399-4C54-9E4F-850B-1D17B74912B9}" srcOrd="1" destOrd="0" presId="urn:microsoft.com/office/officeart/2005/8/layout/process4"/>
    <dgm:cxn modelId="{311ECC80-BC34-3644-BAAE-A3451F4543DE}" type="presParOf" srcId="{5F730A1B-CE2F-8D4F-AD76-960F161E0DF2}" destId="{BEF2064B-58D0-884A-B340-996ADD67CE7E}" srcOrd="2" destOrd="0" presId="urn:microsoft.com/office/officeart/2005/8/layout/process4"/>
    <dgm:cxn modelId="{FD817849-E75A-5747-B42E-217E0CB8E58F}" type="presParOf" srcId="{BEF2064B-58D0-884A-B340-996ADD67CE7E}" destId="{8AD96907-7CA3-5F48-862E-AC9D2406D79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235C78-B5AD-6E4E-AF9D-24B25D74AF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C34E0BF-CAF9-4942-A751-8E251F54ADBB}">
      <dgm:prSet phldrT="[Tekst]"/>
      <dgm:spPr/>
      <dgm:t>
        <a:bodyPr/>
        <a:lstStyle/>
        <a:p>
          <a:r>
            <a:rPr lang="pl-PL" dirty="0"/>
            <a:t>Studia 6/5 lat</a:t>
          </a:r>
        </a:p>
      </dgm:t>
    </dgm:pt>
    <dgm:pt modelId="{DD285813-EE44-D54C-AF7D-E4DBB170B36C}" type="parTrans" cxnId="{DE509BE3-4F22-FB45-AF32-56F61716DD32}">
      <dgm:prSet/>
      <dgm:spPr/>
      <dgm:t>
        <a:bodyPr/>
        <a:lstStyle/>
        <a:p>
          <a:endParaRPr lang="pl-PL"/>
        </a:p>
      </dgm:t>
    </dgm:pt>
    <dgm:pt modelId="{4A28C2E1-8FE9-8E4C-B8EC-E3E05868C053}" type="sibTrans" cxnId="{DE509BE3-4F22-FB45-AF32-56F61716DD32}">
      <dgm:prSet/>
      <dgm:spPr/>
      <dgm:t>
        <a:bodyPr/>
        <a:lstStyle/>
        <a:p>
          <a:endParaRPr lang="pl-PL"/>
        </a:p>
      </dgm:t>
    </dgm:pt>
    <dgm:pt modelId="{C132495B-1B5C-1C44-92BA-96E089B7E029}">
      <dgm:prSet phldrT="[Tekst]"/>
      <dgm:spPr/>
      <dgm:t>
        <a:bodyPr/>
        <a:lstStyle/>
        <a:p>
          <a:r>
            <a:rPr lang="pl-PL" dirty="0"/>
            <a:t>Kierunek lekarski/lekarsko dentystyczny</a:t>
          </a:r>
        </a:p>
      </dgm:t>
    </dgm:pt>
    <dgm:pt modelId="{0FD0B7F6-9A30-9E42-BB92-3B26EBA44E2E}" type="parTrans" cxnId="{A269E077-0DEF-0945-A90A-B940EB47B76B}">
      <dgm:prSet/>
      <dgm:spPr/>
      <dgm:t>
        <a:bodyPr/>
        <a:lstStyle/>
        <a:p>
          <a:endParaRPr lang="pl-PL"/>
        </a:p>
      </dgm:t>
    </dgm:pt>
    <dgm:pt modelId="{4EC212A5-8BB5-4746-BFFB-74274D7DBCA8}" type="sibTrans" cxnId="{A269E077-0DEF-0945-A90A-B940EB47B76B}">
      <dgm:prSet/>
      <dgm:spPr/>
      <dgm:t>
        <a:bodyPr/>
        <a:lstStyle/>
        <a:p>
          <a:endParaRPr lang="pl-PL"/>
        </a:p>
      </dgm:t>
    </dgm:pt>
    <dgm:pt modelId="{5585B331-6590-E64A-9318-D6F624BF2876}">
      <dgm:prSet phldrT="[Tekst]"/>
      <dgm:spPr>
        <a:solidFill>
          <a:srgbClr val="7030A0"/>
        </a:solidFill>
      </dgm:spPr>
      <dgm:t>
        <a:bodyPr/>
        <a:lstStyle/>
        <a:p>
          <a:r>
            <a:rPr lang="pl-PL" dirty="0"/>
            <a:t>Ukończenie odpowiednio 11 lub 9 semestrów</a:t>
          </a:r>
        </a:p>
      </dgm:t>
    </dgm:pt>
    <dgm:pt modelId="{17BA3AF8-ED3B-E848-A867-86D6727DD040}" type="parTrans" cxnId="{B4FF4D1E-4566-E542-8CA5-D58217575D6F}">
      <dgm:prSet/>
      <dgm:spPr/>
      <dgm:t>
        <a:bodyPr/>
        <a:lstStyle/>
        <a:p>
          <a:endParaRPr lang="pl-PL"/>
        </a:p>
      </dgm:t>
    </dgm:pt>
    <dgm:pt modelId="{003958AC-18AB-CA4F-9B38-671A52C96073}" type="sibTrans" cxnId="{B4FF4D1E-4566-E542-8CA5-D58217575D6F}">
      <dgm:prSet/>
      <dgm:spPr/>
      <dgm:t>
        <a:bodyPr/>
        <a:lstStyle/>
        <a:p>
          <a:endParaRPr lang="pl-PL"/>
        </a:p>
      </dgm:t>
    </dgm:pt>
    <dgm:pt modelId="{AD3B78F4-DE8C-1E4B-B306-C23D85E6C87F}">
      <dgm:prSet phldrT="[Tekst]"/>
      <dgm:spPr/>
      <dgm:t>
        <a:bodyPr/>
        <a:lstStyle/>
        <a:p>
          <a:r>
            <a:rPr lang="pl-PL" dirty="0"/>
            <a:t>Lekarz/lekarz dentysta</a:t>
          </a:r>
        </a:p>
      </dgm:t>
    </dgm:pt>
    <dgm:pt modelId="{32B90EF1-AEB3-4A46-AE83-9B233BBEC668}" type="sibTrans" cxnId="{9748232F-398B-B844-AD84-D99289E3E165}">
      <dgm:prSet/>
      <dgm:spPr/>
      <dgm:t>
        <a:bodyPr/>
        <a:lstStyle/>
        <a:p>
          <a:endParaRPr lang="pl-PL"/>
        </a:p>
      </dgm:t>
    </dgm:pt>
    <dgm:pt modelId="{099D920D-140B-2E4C-8936-D8C02B8728C5}" type="parTrans" cxnId="{9748232F-398B-B844-AD84-D99289E3E165}">
      <dgm:prSet/>
      <dgm:spPr/>
      <dgm:t>
        <a:bodyPr/>
        <a:lstStyle/>
        <a:p>
          <a:endParaRPr lang="pl-PL"/>
        </a:p>
      </dgm:t>
    </dgm:pt>
    <dgm:pt modelId="{7894A26E-3FEF-4D48-A049-0FE35983AC77}">
      <dgm:prSet phldrT="[Tekst]"/>
      <dgm:spPr/>
      <dgm:t>
        <a:bodyPr/>
        <a:lstStyle/>
        <a:p>
          <a:r>
            <a:rPr lang="pl-PL" dirty="0"/>
            <a:t>Staż podyplomowy – 13/12 miesięcy</a:t>
          </a:r>
        </a:p>
      </dgm:t>
    </dgm:pt>
    <dgm:pt modelId="{1564F663-97BD-8D4D-BD1C-0A72EF7ED355}" type="sibTrans" cxnId="{2919033A-8C9D-EB4A-B0DF-A16CF3AEF3FC}">
      <dgm:prSet/>
      <dgm:spPr/>
      <dgm:t>
        <a:bodyPr/>
        <a:lstStyle/>
        <a:p>
          <a:endParaRPr lang="pl-PL"/>
        </a:p>
      </dgm:t>
    </dgm:pt>
    <dgm:pt modelId="{EEB879D3-09C7-2749-B0E3-8DA2ED6311F7}" type="parTrans" cxnId="{2919033A-8C9D-EB4A-B0DF-A16CF3AEF3FC}">
      <dgm:prSet/>
      <dgm:spPr/>
      <dgm:t>
        <a:bodyPr/>
        <a:lstStyle/>
        <a:p>
          <a:endParaRPr lang="pl-PL"/>
        </a:p>
      </dgm:t>
    </dgm:pt>
    <dgm:pt modelId="{478ECECA-15DA-D748-9AC0-9B698FC2ED54}">
      <dgm:prSet/>
      <dgm:spPr/>
      <dgm:t>
        <a:bodyPr/>
        <a:lstStyle/>
        <a:p>
          <a:r>
            <a:rPr lang="pl-PL" dirty="0"/>
            <a:t>Możliwość przystąpienia do LEK/LDEK – 3 próby do czasu rekrutacji na specjalizacje</a:t>
          </a:r>
        </a:p>
      </dgm:t>
    </dgm:pt>
    <dgm:pt modelId="{BFD68CCF-7C0B-E447-98AA-28C154B6DCC4}" type="parTrans" cxnId="{54D30B04-F8ED-1E41-B409-A27B6F380693}">
      <dgm:prSet/>
      <dgm:spPr/>
      <dgm:t>
        <a:bodyPr/>
        <a:lstStyle/>
        <a:p>
          <a:endParaRPr lang="pl-PL"/>
        </a:p>
      </dgm:t>
    </dgm:pt>
    <dgm:pt modelId="{2FB68A4D-C8A8-B344-8A64-3BE0CCCC621E}" type="sibTrans" cxnId="{54D30B04-F8ED-1E41-B409-A27B6F380693}">
      <dgm:prSet/>
      <dgm:spPr/>
      <dgm:t>
        <a:bodyPr/>
        <a:lstStyle/>
        <a:p>
          <a:endParaRPr lang="pl-PL"/>
        </a:p>
      </dgm:t>
    </dgm:pt>
    <dgm:pt modelId="{F710043D-BC00-4E47-B951-3591D4BCF11B}" type="pres">
      <dgm:prSet presAssocID="{92235C78-B5AD-6E4E-AF9D-24B25D74AF20}" presName="Name0" presStyleCnt="0">
        <dgm:presLayoutVars>
          <dgm:dir/>
          <dgm:animLvl val="lvl"/>
          <dgm:resizeHandles val="exact"/>
        </dgm:presLayoutVars>
      </dgm:prSet>
      <dgm:spPr/>
    </dgm:pt>
    <dgm:pt modelId="{D26E099B-8B30-874D-BB29-7F5594252715}" type="pres">
      <dgm:prSet presAssocID="{7894A26E-3FEF-4D48-A049-0FE35983AC77}" presName="boxAndChildren" presStyleCnt="0"/>
      <dgm:spPr/>
    </dgm:pt>
    <dgm:pt modelId="{466C40E3-CDC0-2149-B2E6-C63979C801C0}" type="pres">
      <dgm:prSet presAssocID="{7894A26E-3FEF-4D48-A049-0FE35983AC77}" presName="parentTextBox" presStyleLbl="node1" presStyleIdx="0" presStyleCnt="3"/>
      <dgm:spPr/>
    </dgm:pt>
    <dgm:pt modelId="{BFF3AE38-0061-C244-BEEE-044C4D64B6E1}" type="pres">
      <dgm:prSet presAssocID="{7894A26E-3FEF-4D48-A049-0FE35983AC77}" presName="entireBox" presStyleLbl="node1" presStyleIdx="0" presStyleCnt="3"/>
      <dgm:spPr/>
    </dgm:pt>
    <dgm:pt modelId="{E6BBAEEE-AA3E-184C-8DC5-502AD5828945}" type="pres">
      <dgm:prSet presAssocID="{7894A26E-3FEF-4D48-A049-0FE35983AC77}" presName="descendantBox" presStyleCnt="0"/>
      <dgm:spPr/>
    </dgm:pt>
    <dgm:pt modelId="{24D3094A-96BD-0941-880B-C9597E27CC60}" type="pres">
      <dgm:prSet presAssocID="{AD3B78F4-DE8C-1E4B-B306-C23D85E6C87F}" presName="childTextBox" presStyleLbl="fgAccFollowNode1" presStyleIdx="0" presStyleCnt="3">
        <dgm:presLayoutVars>
          <dgm:bulletEnabled val="1"/>
        </dgm:presLayoutVars>
      </dgm:prSet>
      <dgm:spPr/>
    </dgm:pt>
    <dgm:pt modelId="{E9B23CF7-A6D6-5145-B932-27F785EFA6AF}" type="pres">
      <dgm:prSet presAssocID="{003958AC-18AB-CA4F-9B38-671A52C96073}" presName="sp" presStyleCnt="0"/>
      <dgm:spPr/>
    </dgm:pt>
    <dgm:pt modelId="{B073EC2D-0FB2-8940-B177-AF2B7CCEF0F4}" type="pres">
      <dgm:prSet presAssocID="{5585B331-6590-E64A-9318-D6F624BF2876}" presName="arrowAndChildren" presStyleCnt="0"/>
      <dgm:spPr/>
    </dgm:pt>
    <dgm:pt modelId="{09ABFBDE-4DA3-0F4E-8056-E1D0BECB45BE}" type="pres">
      <dgm:prSet presAssocID="{5585B331-6590-E64A-9318-D6F624BF2876}" presName="parentTextArrow" presStyleLbl="node1" presStyleIdx="0" presStyleCnt="3"/>
      <dgm:spPr/>
    </dgm:pt>
    <dgm:pt modelId="{67A95DA2-3D95-1E42-B11D-D0033E2377E3}" type="pres">
      <dgm:prSet presAssocID="{5585B331-6590-E64A-9318-D6F624BF2876}" presName="arrow" presStyleLbl="node1" presStyleIdx="1" presStyleCnt="3"/>
      <dgm:spPr/>
    </dgm:pt>
    <dgm:pt modelId="{E42F1F98-46BE-8247-8868-E90DD07258F7}" type="pres">
      <dgm:prSet presAssocID="{5585B331-6590-E64A-9318-D6F624BF2876}" presName="descendantArrow" presStyleCnt="0"/>
      <dgm:spPr/>
    </dgm:pt>
    <dgm:pt modelId="{7FF1A56F-F3BB-6242-8EC5-EF9F24FA9F0C}" type="pres">
      <dgm:prSet presAssocID="{478ECECA-15DA-D748-9AC0-9B698FC2ED54}" presName="childTextArrow" presStyleLbl="fgAccFollowNode1" presStyleIdx="1" presStyleCnt="3" custScaleX="2000000" custLinFactNeighborX="74750" custLinFactNeighborY="1921">
        <dgm:presLayoutVars>
          <dgm:bulletEnabled val="1"/>
        </dgm:presLayoutVars>
      </dgm:prSet>
      <dgm:spPr/>
    </dgm:pt>
    <dgm:pt modelId="{8D3AB238-D282-CD47-9771-2AF2DC618228}" type="pres">
      <dgm:prSet presAssocID="{4A28C2E1-8FE9-8E4C-B8EC-E3E05868C053}" presName="sp" presStyleCnt="0"/>
      <dgm:spPr/>
    </dgm:pt>
    <dgm:pt modelId="{37FEC28F-AF51-E34B-8474-AF232998C096}" type="pres">
      <dgm:prSet presAssocID="{7C34E0BF-CAF9-4942-A751-8E251F54ADBB}" presName="arrowAndChildren" presStyleCnt="0"/>
      <dgm:spPr/>
    </dgm:pt>
    <dgm:pt modelId="{BD7FA4C4-136A-4841-9476-388D8304A758}" type="pres">
      <dgm:prSet presAssocID="{7C34E0BF-CAF9-4942-A751-8E251F54ADBB}" presName="parentTextArrow" presStyleLbl="node1" presStyleIdx="1" presStyleCnt="3"/>
      <dgm:spPr/>
    </dgm:pt>
    <dgm:pt modelId="{8EED6F89-D060-C04A-8D11-9524E8BAD959}" type="pres">
      <dgm:prSet presAssocID="{7C34E0BF-CAF9-4942-A751-8E251F54ADBB}" presName="arrow" presStyleLbl="node1" presStyleIdx="2" presStyleCnt="3" custLinFactNeighborY="589"/>
      <dgm:spPr/>
    </dgm:pt>
    <dgm:pt modelId="{3E7F1D5F-BB19-B440-8887-3D4411B4320F}" type="pres">
      <dgm:prSet presAssocID="{7C34E0BF-CAF9-4942-A751-8E251F54ADBB}" presName="descendantArrow" presStyleCnt="0"/>
      <dgm:spPr/>
    </dgm:pt>
    <dgm:pt modelId="{3F775F90-12E8-D247-9418-A38707760102}" type="pres">
      <dgm:prSet presAssocID="{C132495B-1B5C-1C44-92BA-96E089B7E02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54D30B04-F8ED-1E41-B409-A27B6F380693}" srcId="{5585B331-6590-E64A-9318-D6F624BF2876}" destId="{478ECECA-15DA-D748-9AC0-9B698FC2ED54}" srcOrd="0" destOrd="0" parTransId="{BFD68CCF-7C0B-E447-98AA-28C154B6DCC4}" sibTransId="{2FB68A4D-C8A8-B344-8A64-3BE0CCCC621E}"/>
    <dgm:cxn modelId="{B4FF4D1E-4566-E542-8CA5-D58217575D6F}" srcId="{92235C78-B5AD-6E4E-AF9D-24B25D74AF20}" destId="{5585B331-6590-E64A-9318-D6F624BF2876}" srcOrd="1" destOrd="0" parTransId="{17BA3AF8-ED3B-E848-A867-86D6727DD040}" sibTransId="{003958AC-18AB-CA4F-9B38-671A52C96073}"/>
    <dgm:cxn modelId="{5D91612B-D2D2-3049-B4A3-47D4001B6051}" type="presOf" srcId="{92235C78-B5AD-6E4E-AF9D-24B25D74AF20}" destId="{F710043D-BC00-4E47-B951-3591D4BCF11B}" srcOrd="0" destOrd="0" presId="urn:microsoft.com/office/officeart/2005/8/layout/process4"/>
    <dgm:cxn modelId="{9748232F-398B-B844-AD84-D99289E3E165}" srcId="{7894A26E-3FEF-4D48-A049-0FE35983AC77}" destId="{AD3B78F4-DE8C-1E4B-B306-C23D85E6C87F}" srcOrd="0" destOrd="0" parTransId="{099D920D-140B-2E4C-8936-D8C02B8728C5}" sibTransId="{32B90EF1-AEB3-4A46-AE83-9B233BBEC668}"/>
    <dgm:cxn modelId="{2919033A-8C9D-EB4A-B0DF-A16CF3AEF3FC}" srcId="{92235C78-B5AD-6E4E-AF9D-24B25D74AF20}" destId="{7894A26E-3FEF-4D48-A049-0FE35983AC77}" srcOrd="2" destOrd="0" parTransId="{EEB879D3-09C7-2749-B0E3-8DA2ED6311F7}" sibTransId="{1564F663-97BD-8D4D-BD1C-0A72EF7ED355}"/>
    <dgm:cxn modelId="{7A3A6F3F-33A4-6741-9728-286B11A32717}" type="presOf" srcId="{7894A26E-3FEF-4D48-A049-0FE35983AC77}" destId="{BFF3AE38-0061-C244-BEEE-044C4D64B6E1}" srcOrd="1" destOrd="0" presId="urn:microsoft.com/office/officeart/2005/8/layout/process4"/>
    <dgm:cxn modelId="{C9019354-2FBF-DF4E-B223-AEB50B5003C4}" type="presOf" srcId="{5585B331-6590-E64A-9318-D6F624BF2876}" destId="{09ABFBDE-4DA3-0F4E-8056-E1D0BECB45BE}" srcOrd="0" destOrd="0" presId="urn:microsoft.com/office/officeart/2005/8/layout/process4"/>
    <dgm:cxn modelId="{A269E077-0DEF-0945-A90A-B940EB47B76B}" srcId="{7C34E0BF-CAF9-4942-A751-8E251F54ADBB}" destId="{C132495B-1B5C-1C44-92BA-96E089B7E029}" srcOrd="0" destOrd="0" parTransId="{0FD0B7F6-9A30-9E42-BB92-3B26EBA44E2E}" sibTransId="{4EC212A5-8BB5-4746-BFFB-74274D7DBCA8}"/>
    <dgm:cxn modelId="{D1A4F57F-2CE5-CF41-BA0B-6B17329CE28F}" type="presOf" srcId="{478ECECA-15DA-D748-9AC0-9B698FC2ED54}" destId="{7FF1A56F-F3BB-6242-8EC5-EF9F24FA9F0C}" srcOrd="0" destOrd="0" presId="urn:microsoft.com/office/officeart/2005/8/layout/process4"/>
    <dgm:cxn modelId="{2FBABE9E-BAE5-3643-90A3-84D716DD0DC5}" type="presOf" srcId="{7C34E0BF-CAF9-4942-A751-8E251F54ADBB}" destId="{BD7FA4C4-136A-4841-9476-388D8304A758}" srcOrd="0" destOrd="0" presId="urn:microsoft.com/office/officeart/2005/8/layout/process4"/>
    <dgm:cxn modelId="{A882D89F-A5F4-0042-B28F-03A8B47C73E3}" type="presOf" srcId="{C132495B-1B5C-1C44-92BA-96E089B7E029}" destId="{3F775F90-12E8-D247-9418-A38707760102}" srcOrd="0" destOrd="0" presId="urn:microsoft.com/office/officeart/2005/8/layout/process4"/>
    <dgm:cxn modelId="{296BE8B8-F6F8-224E-A59F-3BD6DF00D714}" type="presOf" srcId="{5585B331-6590-E64A-9318-D6F624BF2876}" destId="{67A95DA2-3D95-1E42-B11D-D0033E2377E3}" srcOrd="1" destOrd="0" presId="urn:microsoft.com/office/officeart/2005/8/layout/process4"/>
    <dgm:cxn modelId="{32EC33E0-32CD-624A-B96A-DD5A1896A1A8}" type="presOf" srcId="{7C34E0BF-CAF9-4942-A751-8E251F54ADBB}" destId="{8EED6F89-D060-C04A-8D11-9524E8BAD959}" srcOrd="1" destOrd="0" presId="urn:microsoft.com/office/officeart/2005/8/layout/process4"/>
    <dgm:cxn modelId="{6316D9E0-4953-D947-8465-66C3593DF987}" type="presOf" srcId="{7894A26E-3FEF-4D48-A049-0FE35983AC77}" destId="{466C40E3-CDC0-2149-B2E6-C63979C801C0}" srcOrd="0" destOrd="0" presId="urn:microsoft.com/office/officeart/2005/8/layout/process4"/>
    <dgm:cxn modelId="{DE509BE3-4F22-FB45-AF32-56F61716DD32}" srcId="{92235C78-B5AD-6E4E-AF9D-24B25D74AF20}" destId="{7C34E0BF-CAF9-4942-A751-8E251F54ADBB}" srcOrd="0" destOrd="0" parTransId="{DD285813-EE44-D54C-AF7D-E4DBB170B36C}" sibTransId="{4A28C2E1-8FE9-8E4C-B8EC-E3E05868C053}"/>
    <dgm:cxn modelId="{EBB23CED-F5CC-794E-AB78-5B925CAB5DAA}" type="presOf" srcId="{AD3B78F4-DE8C-1E4B-B306-C23D85E6C87F}" destId="{24D3094A-96BD-0941-880B-C9597E27CC60}" srcOrd="0" destOrd="0" presId="urn:microsoft.com/office/officeart/2005/8/layout/process4"/>
    <dgm:cxn modelId="{448816C8-0C43-294D-932D-31163E89942E}" type="presParOf" srcId="{F710043D-BC00-4E47-B951-3591D4BCF11B}" destId="{D26E099B-8B30-874D-BB29-7F5594252715}" srcOrd="0" destOrd="0" presId="urn:microsoft.com/office/officeart/2005/8/layout/process4"/>
    <dgm:cxn modelId="{90888547-3BF2-FD4D-8B0A-91A4FBE316B3}" type="presParOf" srcId="{D26E099B-8B30-874D-BB29-7F5594252715}" destId="{466C40E3-CDC0-2149-B2E6-C63979C801C0}" srcOrd="0" destOrd="0" presId="urn:microsoft.com/office/officeart/2005/8/layout/process4"/>
    <dgm:cxn modelId="{5D846045-D567-504D-BC29-4EA7074889C8}" type="presParOf" srcId="{D26E099B-8B30-874D-BB29-7F5594252715}" destId="{BFF3AE38-0061-C244-BEEE-044C4D64B6E1}" srcOrd="1" destOrd="0" presId="urn:microsoft.com/office/officeart/2005/8/layout/process4"/>
    <dgm:cxn modelId="{94BB62D2-E099-664D-99D9-C86B90BA99C7}" type="presParOf" srcId="{D26E099B-8B30-874D-BB29-7F5594252715}" destId="{E6BBAEEE-AA3E-184C-8DC5-502AD5828945}" srcOrd="2" destOrd="0" presId="urn:microsoft.com/office/officeart/2005/8/layout/process4"/>
    <dgm:cxn modelId="{5733F147-EEEB-A54E-9EC5-3FA81159ECE4}" type="presParOf" srcId="{E6BBAEEE-AA3E-184C-8DC5-502AD5828945}" destId="{24D3094A-96BD-0941-880B-C9597E27CC60}" srcOrd="0" destOrd="0" presId="urn:microsoft.com/office/officeart/2005/8/layout/process4"/>
    <dgm:cxn modelId="{D25C0661-07FD-DA4D-8A60-9669C4B8048F}" type="presParOf" srcId="{F710043D-BC00-4E47-B951-3591D4BCF11B}" destId="{E9B23CF7-A6D6-5145-B932-27F785EFA6AF}" srcOrd="1" destOrd="0" presId="urn:microsoft.com/office/officeart/2005/8/layout/process4"/>
    <dgm:cxn modelId="{F1FB7424-CFE7-BF4B-BA53-598BB43D7969}" type="presParOf" srcId="{F710043D-BC00-4E47-B951-3591D4BCF11B}" destId="{B073EC2D-0FB2-8940-B177-AF2B7CCEF0F4}" srcOrd="2" destOrd="0" presId="urn:microsoft.com/office/officeart/2005/8/layout/process4"/>
    <dgm:cxn modelId="{08D39B95-8612-5A42-A127-C2213297E9EB}" type="presParOf" srcId="{B073EC2D-0FB2-8940-B177-AF2B7CCEF0F4}" destId="{09ABFBDE-4DA3-0F4E-8056-E1D0BECB45BE}" srcOrd="0" destOrd="0" presId="urn:microsoft.com/office/officeart/2005/8/layout/process4"/>
    <dgm:cxn modelId="{716AA79B-D44E-F942-8B02-EB9F4D76E584}" type="presParOf" srcId="{B073EC2D-0FB2-8940-B177-AF2B7CCEF0F4}" destId="{67A95DA2-3D95-1E42-B11D-D0033E2377E3}" srcOrd="1" destOrd="0" presId="urn:microsoft.com/office/officeart/2005/8/layout/process4"/>
    <dgm:cxn modelId="{6F55F90E-5BC1-6249-B578-A25C2A199DF5}" type="presParOf" srcId="{B073EC2D-0FB2-8940-B177-AF2B7CCEF0F4}" destId="{E42F1F98-46BE-8247-8868-E90DD07258F7}" srcOrd="2" destOrd="0" presId="urn:microsoft.com/office/officeart/2005/8/layout/process4"/>
    <dgm:cxn modelId="{E532429C-7108-A342-BB92-0F6377C249AB}" type="presParOf" srcId="{E42F1F98-46BE-8247-8868-E90DD07258F7}" destId="{7FF1A56F-F3BB-6242-8EC5-EF9F24FA9F0C}" srcOrd="0" destOrd="0" presId="urn:microsoft.com/office/officeart/2005/8/layout/process4"/>
    <dgm:cxn modelId="{D801B347-81FB-A043-8C51-3417800E351D}" type="presParOf" srcId="{F710043D-BC00-4E47-B951-3591D4BCF11B}" destId="{8D3AB238-D282-CD47-9771-2AF2DC618228}" srcOrd="3" destOrd="0" presId="urn:microsoft.com/office/officeart/2005/8/layout/process4"/>
    <dgm:cxn modelId="{6A3DAB8C-B90F-2D43-B74E-25F9D59586CE}" type="presParOf" srcId="{F710043D-BC00-4E47-B951-3591D4BCF11B}" destId="{37FEC28F-AF51-E34B-8474-AF232998C096}" srcOrd="4" destOrd="0" presId="urn:microsoft.com/office/officeart/2005/8/layout/process4"/>
    <dgm:cxn modelId="{E9B32A97-5901-E44F-8097-3EA04992729C}" type="presParOf" srcId="{37FEC28F-AF51-E34B-8474-AF232998C096}" destId="{BD7FA4C4-136A-4841-9476-388D8304A758}" srcOrd="0" destOrd="0" presId="urn:microsoft.com/office/officeart/2005/8/layout/process4"/>
    <dgm:cxn modelId="{E39240B2-30BE-2D4E-BCD2-F0A5943F0563}" type="presParOf" srcId="{37FEC28F-AF51-E34B-8474-AF232998C096}" destId="{8EED6F89-D060-C04A-8D11-9524E8BAD959}" srcOrd="1" destOrd="0" presId="urn:microsoft.com/office/officeart/2005/8/layout/process4"/>
    <dgm:cxn modelId="{C0B28CFE-8A78-3148-916D-5D2ED65A6E4B}" type="presParOf" srcId="{37FEC28F-AF51-E34B-8474-AF232998C096}" destId="{3E7F1D5F-BB19-B440-8887-3D4411B4320F}" srcOrd="2" destOrd="0" presId="urn:microsoft.com/office/officeart/2005/8/layout/process4"/>
    <dgm:cxn modelId="{A3C393C6-1607-D34C-B87C-0EDF5B3FE610}" type="presParOf" srcId="{3E7F1D5F-BB19-B440-8887-3D4411B4320F}" destId="{3F775F90-12E8-D247-9418-A3870776010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BD1A4-533D-B543-BB6A-88E1DF4550BA}">
      <dsp:nvSpPr>
        <dsp:cNvPr id="0" name=""/>
        <dsp:cNvSpPr/>
      </dsp:nvSpPr>
      <dsp:spPr>
        <a:xfrm>
          <a:off x="2518020" y="1523695"/>
          <a:ext cx="1862294" cy="186229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Wykonaj</a:t>
          </a:r>
        </a:p>
      </dsp:txBody>
      <dsp:txXfrm>
        <a:off x="2892424" y="1959928"/>
        <a:ext cx="1113486" cy="957258"/>
      </dsp:txXfrm>
    </dsp:sp>
    <dsp:sp modelId="{1EB036DB-6CCC-8846-9024-07B89CEA36D2}">
      <dsp:nvSpPr>
        <dsp:cNvPr id="0" name=""/>
        <dsp:cNvSpPr/>
      </dsp:nvSpPr>
      <dsp:spPr>
        <a:xfrm>
          <a:off x="1434503" y="1083516"/>
          <a:ext cx="1354396" cy="13543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Zaplanuj</a:t>
          </a:r>
        </a:p>
      </dsp:txBody>
      <dsp:txXfrm>
        <a:off x="1775476" y="1426550"/>
        <a:ext cx="672450" cy="668328"/>
      </dsp:txXfrm>
    </dsp:sp>
    <dsp:sp modelId="{F7B13DE8-8CD2-3745-A5A2-8E2DC0E69A3E}">
      <dsp:nvSpPr>
        <dsp:cNvPr id="0" name=""/>
        <dsp:cNvSpPr/>
      </dsp:nvSpPr>
      <dsp:spPr>
        <a:xfrm rot="20700000">
          <a:off x="2193103" y="149121"/>
          <a:ext cx="1327031" cy="13270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Pomyśl</a:t>
          </a:r>
        </a:p>
      </dsp:txBody>
      <dsp:txXfrm rot="-20700000">
        <a:off x="2484160" y="440178"/>
        <a:ext cx="744917" cy="744917"/>
      </dsp:txXfrm>
    </dsp:sp>
    <dsp:sp modelId="{07C00EFD-85D3-7E47-921C-5E1AF735F096}">
      <dsp:nvSpPr>
        <dsp:cNvPr id="0" name=""/>
        <dsp:cNvSpPr/>
      </dsp:nvSpPr>
      <dsp:spPr>
        <a:xfrm>
          <a:off x="2366151" y="1247576"/>
          <a:ext cx="2383736" cy="2383736"/>
        </a:xfrm>
        <a:prstGeom prst="circularArrow">
          <a:avLst>
            <a:gd name="adj1" fmla="val 4688"/>
            <a:gd name="adj2" fmla="val 299029"/>
            <a:gd name="adj3" fmla="val 2493308"/>
            <a:gd name="adj4" fmla="val 1591142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C4DA5-6A45-614B-8754-F2296ED2FA3D}">
      <dsp:nvSpPr>
        <dsp:cNvPr id="0" name=""/>
        <dsp:cNvSpPr/>
      </dsp:nvSpPr>
      <dsp:spPr>
        <a:xfrm>
          <a:off x="1194642" y="787309"/>
          <a:ext cx="1731933" cy="173193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CC099-CC1F-A449-99DF-04160DD52ABC}">
      <dsp:nvSpPr>
        <dsp:cNvPr id="0" name=""/>
        <dsp:cNvSpPr/>
      </dsp:nvSpPr>
      <dsp:spPr>
        <a:xfrm>
          <a:off x="1886147" y="-138079"/>
          <a:ext cx="1867373" cy="18673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D6A4-40D5-7048-878D-9B22622C7A46}">
      <dsp:nvSpPr>
        <dsp:cNvPr id="0" name=""/>
        <dsp:cNvSpPr/>
      </dsp:nvSpPr>
      <dsp:spPr>
        <a:xfrm rot="7474">
          <a:off x="1754348" y="3670831"/>
          <a:ext cx="4429035" cy="21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71FAF-0618-1442-A24F-53B05015A44D}">
      <dsp:nvSpPr>
        <dsp:cNvPr id="0" name=""/>
        <dsp:cNvSpPr/>
      </dsp:nvSpPr>
      <dsp:spPr>
        <a:xfrm>
          <a:off x="174670" y="2261185"/>
          <a:ext cx="3289956" cy="2906320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STAŁY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Choroby wewnętrzne </a:t>
          </a:r>
          <a:r>
            <a:rPr lang="pl-PL" sz="1400" b="1" u="sng" kern="1200" dirty="0"/>
            <a:t>10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Pediatria 8</a:t>
          </a:r>
          <a:r>
            <a:rPr lang="pl-PL" sz="1400" b="1" u="sng" kern="1200" dirty="0"/>
            <a:t>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Chirurgia ogólna 7</a:t>
          </a:r>
          <a:r>
            <a:rPr lang="pl-PL" sz="1400" b="1" u="sng" kern="1200" dirty="0"/>
            <a:t>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Medycyna ratunkowa </a:t>
          </a:r>
          <a:r>
            <a:rPr lang="pl-PL" sz="1400" b="1" u="sng" kern="1200" dirty="0"/>
            <a:t>i</a:t>
          </a:r>
          <a:r>
            <a:rPr lang="pl-PL" sz="1400" kern="1200" dirty="0"/>
            <a:t> Intensywna terapia </a:t>
          </a:r>
          <a:r>
            <a:rPr lang="pl-PL" sz="1400" b="1" u="sng" kern="1200" dirty="0"/>
            <a:t>6 </a:t>
          </a:r>
          <a:r>
            <a:rPr lang="pl-PL" sz="1400" b="1" kern="1200" dirty="0"/>
            <a:t>tyg (SOR + Oddział Intensywnej Terapii 3 + 3 tygodnie)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Medycyna rodzinna 4</a:t>
          </a:r>
          <a:r>
            <a:rPr lang="pl-PL" sz="1400" b="1" u="sng" kern="1200" dirty="0"/>
            <a:t> tyg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PERSONALIZOWANY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12 tygodni do wyboru w 1-3 miejscach</a:t>
          </a:r>
          <a:endParaRPr lang="pl-PL" sz="1400" kern="1200" dirty="0"/>
        </a:p>
      </dsp:txBody>
      <dsp:txXfrm>
        <a:off x="259793" y="2346308"/>
        <a:ext cx="3119710" cy="2736074"/>
      </dsp:txXfrm>
    </dsp:sp>
    <dsp:sp modelId="{099CD178-7A35-D84E-89F5-D8DF3DC92627}">
      <dsp:nvSpPr>
        <dsp:cNvPr id="0" name=""/>
        <dsp:cNvSpPr/>
      </dsp:nvSpPr>
      <dsp:spPr>
        <a:xfrm>
          <a:off x="4650852" y="2257451"/>
          <a:ext cx="3225250" cy="2933046"/>
        </a:xfrm>
        <a:prstGeom prst="roundRect">
          <a:avLst>
            <a:gd name="adj" fmla="val 10000"/>
          </a:avLst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STAŁY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b="1" u="sng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Stomatologia zachowawcza </a:t>
          </a:r>
          <a:r>
            <a:rPr lang="pl-PL" sz="1400" b="1" u="sng" kern="1200" dirty="0"/>
            <a:t>10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Stomatologia dziecięca </a:t>
          </a:r>
          <a:r>
            <a:rPr lang="pl-PL" sz="1400" b="1" u="sng" kern="1200" dirty="0"/>
            <a:t>6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Chirurgia stomatologiczna </a:t>
          </a:r>
          <a:r>
            <a:rPr lang="pl-PL" sz="1400" b="1" u="sng" kern="1200" dirty="0"/>
            <a:t>6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Protetyka stomatologiczna </a:t>
          </a:r>
          <a:r>
            <a:rPr lang="pl-PL" sz="1400" b="1" u="sng" kern="1200" dirty="0"/>
            <a:t>6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Ortodoncja </a:t>
          </a:r>
          <a:r>
            <a:rPr lang="pl-PL" sz="1400" b="1" u="sng" kern="1200" dirty="0"/>
            <a:t>4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u="none" kern="1200" dirty="0"/>
            <a:t>Periodontologia </a:t>
          </a:r>
          <a:r>
            <a:rPr lang="pl-PL" sz="1400" b="1" u="sng" kern="1200" dirty="0"/>
            <a:t>1 tydzień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PERSONALIZOWANY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12 tygodni do wyboru w 1-3 miejscach</a:t>
          </a:r>
          <a:endParaRPr lang="pl-PL" sz="1400" kern="1200" dirty="0"/>
        </a:p>
      </dsp:txBody>
      <dsp:txXfrm>
        <a:off x="4736758" y="2343357"/>
        <a:ext cx="3053438" cy="27612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90399-4C54-9E4F-850B-1D17B74912B9}">
      <dsp:nvSpPr>
        <dsp:cNvPr id="0" name=""/>
        <dsp:cNvSpPr/>
      </dsp:nvSpPr>
      <dsp:spPr>
        <a:xfrm>
          <a:off x="0" y="0"/>
          <a:ext cx="7793525" cy="78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Rekrutacja na szkolenie specjalizacyjne – schemat ideowy</a:t>
          </a:r>
        </a:p>
      </dsp:txBody>
      <dsp:txXfrm>
        <a:off x="0" y="0"/>
        <a:ext cx="7793525" cy="426115"/>
      </dsp:txXfrm>
    </dsp:sp>
    <dsp:sp modelId="{8AD96907-7CA3-5F48-862E-AC9D2406D79F}">
      <dsp:nvSpPr>
        <dsp:cNvPr id="0" name=""/>
        <dsp:cNvSpPr/>
      </dsp:nvSpPr>
      <dsp:spPr>
        <a:xfrm>
          <a:off x="0" y="400002"/>
          <a:ext cx="7793525" cy="362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Kierunek lekarski/lekarsko dentystyczny</a:t>
          </a:r>
        </a:p>
      </dsp:txBody>
      <dsp:txXfrm>
        <a:off x="0" y="400002"/>
        <a:ext cx="7793525" cy="3629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90399-4C54-9E4F-850B-1D17B74912B9}">
      <dsp:nvSpPr>
        <dsp:cNvPr id="0" name=""/>
        <dsp:cNvSpPr/>
      </dsp:nvSpPr>
      <dsp:spPr>
        <a:xfrm>
          <a:off x="0" y="0"/>
          <a:ext cx="7793525" cy="78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Szkolenie specjalizacyjne</a:t>
          </a:r>
        </a:p>
      </dsp:txBody>
      <dsp:txXfrm>
        <a:off x="0" y="0"/>
        <a:ext cx="7793525" cy="426115"/>
      </dsp:txXfrm>
    </dsp:sp>
    <dsp:sp modelId="{8AD96907-7CA3-5F48-862E-AC9D2406D79F}">
      <dsp:nvSpPr>
        <dsp:cNvPr id="0" name=""/>
        <dsp:cNvSpPr/>
      </dsp:nvSpPr>
      <dsp:spPr>
        <a:xfrm>
          <a:off x="0" y="400002"/>
          <a:ext cx="7793525" cy="362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Rezydentura/tryb </a:t>
          </a:r>
          <a:r>
            <a:rPr lang="pl-PL" sz="1700" kern="1200" dirty="0" err="1"/>
            <a:t>pozarezydencki</a:t>
          </a:r>
          <a:r>
            <a:rPr lang="pl-PL" sz="1700" kern="1200" dirty="0"/>
            <a:t> (etat, umowa cywilnoprawna z wynagrodzeniem)</a:t>
          </a:r>
        </a:p>
      </dsp:txBody>
      <dsp:txXfrm>
        <a:off x="0" y="400002"/>
        <a:ext cx="7793525" cy="36298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E79AD-0C34-1544-8636-7A5D553EADFF}">
      <dsp:nvSpPr>
        <dsp:cNvPr id="0" name=""/>
        <dsp:cNvSpPr/>
      </dsp:nvSpPr>
      <dsp:spPr>
        <a:xfrm>
          <a:off x="5267" y="843548"/>
          <a:ext cx="2275088" cy="16983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Decentralizacja modułów podstawowych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Jednolity program dla wszystkich specjalizacji wywodzących się z danego modułu</a:t>
          </a:r>
        </a:p>
      </dsp:txBody>
      <dsp:txXfrm>
        <a:off x="45060" y="883341"/>
        <a:ext cx="2195502" cy="1658512"/>
      </dsp:txXfrm>
    </dsp:sp>
    <dsp:sp modelId="{277FE50E-96D3-F545-A301-7E76A825FBD8}">
      <dsp:nvSpPr>
        <dsp:cNvPr id="0" name=""/>
        <dsp:cNvSpPr/>
      </dsp:nvSpPr>
      <dsp:spPr>
        <a:xfrm>
          <a:off x="5267" y="2541853"/>
          <a:ext cx="2275088" cy="730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Moduł podstawowy</a:t>
          </a:r>
        </a:p>
      </dsp:txBody>
      <dsp:txXfrm>
        <a:off x="5267" y="2541853"/>
        <a:ext cx="1602174" cy="730271"/>
      </dsp:txXfrm>
    </dsp:sp>
    <dsp:sp modelId="{6E00A578-B50B-FC45-B9D9-D214DE49C3CA}">
      <dsp:nvSpPr>
        <dsp:cNvPr id="0" name=""/>
        <dsp:cNvSpPr/>
      </dsp:nvSpPr>
      <dsp:spPr>
        <a:xfrm>
          <a:off x="1552406" y="2617606"/>
          <a:ext cx="796280" cy="7962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F8939-EF44-F946-AC08-71B558B51442}">
      <dsp:nvSpPr>
        <dsp:cNvPr id="0" name=""/>
        <dsp:cNvSpPr/>
      </dsp:nvSpPr>
      <dsp:spPr>
        <a:xfrm>
          <a:off x="2665355" y="843548"/>
          <a:ext cx="2275088" cy="16983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Zdawany od drugiego roku modułu podstawowego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Należy go zdać aby być dopuszczonym do PES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Zdany PEM gwarantuje wzrost pensji oraz podnosi prestiż </a:t>
          </a:r>
          <a:r>
            <a:rPr lang="pl-PL" sz="1100" kern="1200" dirty="0" err="1"/>
            <a:t>specjalizanta</a:t>
          </a:r>
          <a:r>
            <a:rPr lang="pl-PL" sz="1100" kern="1200" dirty="0"/>
            <a:t> – może wykonywać samodzielnie procedury kontraktowane przez płatnika</a:t>
          </a:r>
        </a:p>
      </dsp:txBody>
      <dsp:txXfrm>
        <a:off x="2705148" y="883341"/>
        <a:ext cx="2195502" cy="1658512"/>
      </dsp:txXfrm>
    </dsp:sp>
    <dsp:sp modelId="{8F2FB336-AABD-3143-A1F5-AC97195E452E}">
      <dsp:nvSpPr>
        <dsp:cNvPr id="0" name=""/>
        <dsp:cNvSpPr/>
      </dsp:nvSpPr>
      <dsp:spPr>
        <a:xfrm>
          <a:off x="2665355" y="2541853"/>
          <a:ext cx="2275088" cy="730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Państwowy Egzamin Modułowy</a:t>
          </a:r>
        </a:p>
      </dsp:txBody>
      <dsp:txXfrm>
        <a:off x="2665355" y="2541853"/>
        <a:ext cx="1602174" cy="730271"/>
      </dsp:txXfrm>
    </dsp:sp>
    <dsp:sp modelId="{71B75D5F-909F-2843-A5A8-B22B44F95BC6}">
      <dsp:nvSpPr>
        <dsp:cNvPr id="0" name=""/>
        <dsp:cNvSpPr/>
      </dsp:nvSpPr>
      <dsp:spPr>
        <a:xfrm>
          <a:off x="4331888" y="2657850"/>
          <a:ext cx="796280" cy="7962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B6D6-0723-9C47-9481-4B7A5B17560C}">
      <dsp:nvSpPr>
        <dsp:cNvPr id="0" name=""/>
        <dsp:cNvSpPr/>
      </dsp:nvSpPr>
      <dsp:spPr>
        <a:xfrm>
          <a:off x="5325443" y="843548"/>
          <a:ext cx="2275088" cy="169830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Lekarz/lekarz dentysta przechodzi płynnie z modułu podstawowego do specjalistycznego niezależnie od zdania PEM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Zdanie PEM jest warunkiem dopuszczenia do PES</a:t>
          </a:r>
        </a:p>
      </dsp:txBody>
      <dsp:txXfrm>
        <a:off x="5365236" y="883341"/>
        <a:ext cx="2195502" cy="1658512"/>
      </dsp:txXfrm>
    </dsp:sp>
    <dsp:sp modelId="{D610F624-0C49-544A-A46F-B64F798190A6}">
      <dsp:nvSpPr>
        <dsp:cNvPr id="0" name=""/>
        <dsp:cNvSpPr/>
      </dsp:nvSpPr>
      <dsp:spPr>
        <a:xfrm>
          <a:off x="5325443" y="2541853"/>
          <a:ext cx="2275088" cy="730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Moduł specjalistyczny</a:t>
          </a:r>
        </a:p>
      </dsp:txBody>
      <dsp:txXfrm>
        <a:off x="5325443" y="2541853"/>
        <a:ext cx="1602174" cy="730271"/>
      </dsp:txXfrm>
    </dsp:sp>
    <dsp:sp modelId="{5B35636C-578B-C04D-BA77-730770B57A41}">
      <dsp:nvSpPr>
        <dsp:cNvPr id="0" name=""/>
        <dsp:cNvSpPr/>
      </dsp:nvSpPr>
      <dsp:spPr>
        <a:xfrm>
          <a:off x="6991976" y="2657850"/>
          <a:ext cx="796280" cy="7962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AD4D-0DC8-C143-8DB0-15D9EA9ACE5F}">
      <dsp:nvSpPr>
        <dsp:cNvPr id="0" name=""/>
        <dsp:cNvSpPr/>
      </dsp:nvSpPr>
      <dsp:spPr>
        <a:xfrm>
          <a:off x="497859" y="0"/>
          <a:ext cx="5642402" cy="15353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90AC0-D063-0946-863B-B97F7A7403DB}">
      <dsp:nvSpPr>
        <dsp:cNvPr id="0" name=""/>
        <dsp:cNvSpPr/>
      </dsp:nvSpPr>
      <dsp:spPr>
        <a:xfrm>
          <a:off x="1669902" y="460604"/>
          <a:ext cx="3298316" cy="6141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Specjalizacja jednolita</a:t>
          </a:r>
        </a:p>
      </dsp:txBody>
      <dsp:txXfrm>
        <a:off x="1699882" y="490584"/>
        <a:ext cx="3238356" cy="55417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90399-4C54-9E4F-850B-1D17B74912B9}">
      <dsp:nvSpPr>
        <dsp:cNvPr id="0" name=""/>
        <dsp:cNvSpPr/>
      </dsp:nvSpPr>
      <dsp:spPr>
        <a:xfrm>
          <a:off x="0" y="0"/>
          <a:ext cx="7793525" cy="78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Państwowy Egzamin Specjalizacyjny</a:t>
          </a:r>
        </a:p>
      </dsp:txBody>
      <dsp:txXfrm>
        <a:off x="0" y="0"/>
        <a:ext cx="7793525" cy="426115"/>
      </dsp:txXfrm>
    </dsp:sp>
    <dsp:sp modelId="{8AD96907-7CA3-5F48-862E-AC9D2406D79F}">
      <dsp:nvSpPr>
        <dsp:cNvPr id="0" name=""/>
        <dsp:cNvSpPr/>
      </dsp:nvSpPr>
      <dsp:spPr>
        <a:xfrm>
          <a:off x="0" y="400002"/>
          <a:ext cx="7793525" cy="362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Lekarz/lekarz dentysta</a:t>
          </a:r>
        </a:p>
      </dsp:txBody>
      <dsp:txXfrm>
        <a:off x="0" y="400002"/>
        <a:ext cx="7793525" cy="3629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D5FA-10A3-6147-AEFC-3BD3FB3CCCDC}">
      <dsp:nvSpPr>
        <dsp:cNvPr id="0" name=""/>
        <dsp:cNvSpPr/>
      </dsp:nvSpPr>
      <dsp:spPr>
        <a:xfrm>
          <a:off x="3233460" y="1521162"/>
          <a:ext cx="1166655" cy="116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Specjalista</a:t>
          </a:r>
        </a:p>
      </dsp:txBody>
      <dsp:txXfrm>
        <a:off x="3404313" y="1692015"/>
        <a:ext cx="824949" cy="824949"/>
      </dsp:txXfrm>
    </dsp:sp>
    <dsp:sp modelId="{5C3E6935-49F0-6440-B953-1FB9419F661D}">
      <dsp:nvSpPr>
        <dsp:cNvPr id="0" name=""/>
        <dsp:cNvSpPr/>
      </dsp:nvSpPr>
      <dsp:spPr>
        <a:xfrm rot="16200000">
          <a:off x="3640941" y="1331561"/>
          <a:ext cx="351693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351693" y="13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807996" y="1336524"/>
        <a:ext cx="17584" cy="17584"/>
      </dsp:txXfrm>
    </dsp:sp>
    <dsp:sp modelId="{99AEA229-7AD9-524F-93CC-25BF48116371}">
      <dsp:nvSpPr>
        <dsp:cNvPr id="0" name=""/>
        <dsp:cNvSpPr/>
      </dsp:nvSpPr>
      <dsp:spPr>
        <a:xfrm>
          <a:off x="3233460" y="2814"/>
          <a:ext cx="1166655" cy="116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Doskonalenie zawodowe</a:t>
          </a:r>
        </a:p>
      </dsp:txBody>
      <dsp:txXfrm>
        <a:off x="3404313" y="173667"/>
        <a:ext cx="824949" cy="824949"/>
      </dsp:txXfrm>
    </dsp:sp>
    <dsp:sp modelId="{DDFFAD0C-6D86-F14C-ACAA-002C66F400A5}">
      <dsp:nvSpPr>
        <dsp:cNvPr id="0" name=""/>
        <dsp:cNvSpPr/>
      </dsp:nvSpPr>
      <dsp:spPr>
        <a:xfrm>
          <a:off x="4400116" y="2090735"/>
          <a:ext cx="351693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351693" y="13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567170" y="2095698"/>
        <a:ext cx="17584" cy="17584"/>
      </dsp:txXfrm>
    </dsp:sp>
    <dsp:sp modelId="{33B713AE-7981-8141-B9A0-D98DB15B7296}">
      <dsp:nvSpPr>
        <dsp:cNvPr id="0" name=""/>
        <dsp:cNvSpPr/>
      </dsp:nvSpPr>
      <dsp:spPr>
        <a:xfrm>
          <a:off x="4751809" y="1521162"/>
          <a:ext cx="1166655" cy="116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Uzyskiwanie „certyfikatów umiejętności”</a:t>
          </a:r>
        </a:p>
      </dsp:txBody>
      <dsp:txXfrm>
        <a:off x="4922662" y="1692015"/>
        <a:ext cx="824949" cy="824949"/>
      </dsp:txXfrm>
    </dsp:sp>
    <dsp:sp modelId="{F1E18F13-35B6-5848-92A6-E2B518168781}">
      <dsp:nvSpPr>
        <dsp:cNvPr id="0" name=""/>
        <dsp:cNvSpPr/>
      </dsp:nvSpPr>
      <dsp:spPr>
        <a:xfrm rot="5400000">
          <a:off x="3640941" y="2849909"/>
          <a:ext cx="351693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351693" y="13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807996" y="2854872"/>
        <a:ext cx="17584" cy="17584"/>
      </dsp:txXfrm>
    </dsp:sp>
    <dsp:sp modelId="{E9DFD501-8B13-FD4F-9F04-1B1A76D9612E}">
      <dsp:nvSpPr>
        <dsp:cNvPr id="0" name=""/>
        <dsp:cNvSpPr/>
      </dsp:nvSpPr>
      <dsp:spPr>
        <a:xfrm>
          <a:off x="3233460" y="3039511"/>
          <a:ext cx="1166655" cy="116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Szkolenie – opiekun specjalizacji</a:t>
          </a:r>
        </a:p>
      </dsp:txBody>
      <dsp:txXfrm>
        <a:off x="3404313" y="3210364"/>
        <a:ext cx="824949" cy="824949"/>
      </dsp:txXfrm>
    </dsp:sp>
    <dsp:sp modelId="{7E1DA994-28C1-5D44-9E14-880CB5DEBEA8}">
      <dsp:nvSpPr>
        <dsp:cNvPr id="0" name=""/>
        <dsp:cNvSpPr/>
      </dsp:nvSpPr>
      <dsp:spPr>
        <a:xfrm rot="10800000">
          <a:off x="2881767" y="2090735"/>
          <a:ext cx="351693" cy="27509"/>
        </a:xfrm>
        <a:custGeom>
          <a:avLst/>
          <a:gdLst/>
          <a:ahLst/>
          <a:cxnLst/>
          <a:rect l="0" t="0" r="0" b="0"/>
          <a:pathLst>
            <a:path>
              <a:moveTo>
                <a:pt x="0" y="13754"/>
              </a:moveTo>
              <a:lnTo>
                <a:pt x="351693" y="13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 rot="10800000">
        <a:off x="3048822" y="2095698"/>
        <a:ext cx="17584" cy="17584"/>
      </dsp:txXfrm>
    </dsp:sp>
    <dsp:sp modelId="{1308D5B5-BF01-2649-86CD-4620332E8D7E}">
      <dsp:nvSpPr>
        <dsp:cNvPr id="0" name=""/>
        <dsp:cNvSpPr/>
      </dsp:nvSpPr>
      <dsp:spPr>
        <a:xfrm>
          <a:off x="1715112" y="1521162"/>
          <a:ext cx="1166655" cy="116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Samodzielność, poziom ekspercki</a:t>
          </a:r>
        </a:p>
      </dsp:txBody>
      <dsp:txXfrm>
        <a:off x="1885965" y="1692015"/>
        <a:ext cx="824949" cy="824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984A7-7C3C-AF46-BAEB-421246C545B9}">
      <dsp:nvSpPr>
        <dsp:cNvPr id="0" name=""/>
        <dsp:cNvSpPr/>
      </dsp:nvSpPr>
      <dsp:spPr>
        <a:xfrm>
          <a:off x="1187625" y="3232226"/>
          <a:ext cx="1132238" cy="2989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19" y="0"/>
              </a:lnTo>
              <a:lnTo>
                <a:pt x="566119" y="2989835"/>
              </a:lnTo>
              <a:lnTo>
                <a:pt x="1132238" y="2989835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673818" y="4647218"/>
        <a:ext cx="159852" cy="159852"/>
      </dsp:txXfrm>
    </dsp:sp>
    <dsp:sp modelId="{32998F42-2F78-B64E-AC0F-CAFCADCA2290}">
      <dsp:nvSpPr>
        <dsp:cNvPr id="0" name=""/>
        <dsp:cNvSpPr/>
      </dsp:nvSpPr>
      <dsp:spPr>
        <a:xfrm>
          <a:off x="1187625" y="3232226"/>
          <a:ext cx="1132238" cy="2303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19" y="0"/>
              </a:lnTo>
              <a:lnTo>
                <a:pt x="566119" y="2303974"/>
              </a:lnTo>
              <a:lnTo>
                <a:pt x="1132238" y="230397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689565" y="4320035"/>
        <a:ext cx="128357" cy="128357"/>
      </dsp:txXfrm>
    </dsp:sp>
    <dsp:sp modelId="{497064B5-B9A3-6440-B628-E9E4365F24C5}">
      <dsp:nvSpPr>
        <dsp:cNvPr id="0" name=""/>
        <dsp:cNvSpPr/>
      </dsp:nvSpPr>
      <dsp:spPr>
        <a:xfrm>
          <a:off x="1187625" y="3232226"/>
          <a:ext cx="1132238" cy="166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19" y="0"/>
              </a:lnTo>
              <a:lnTo>
                <a:pt x="566119" y="1661400"/>
              </a:lnTo>
              <a:lnTo>
                <a:pt x="1132238" y="166140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703481" y="4012664"/>
        <a:ext cx="100526" cy="100526"/>
      </dsp:txXfrm>
    </dsp:sp>
    <dsp:sp modelId="{B1EED19A-914C-B841-A273-E431E15A68AA}">
      <dsp:nvSpPr>
        <dsp:cNvPr id="0" name=""/>
        <dsp:cNvSpPr/>
      </dsp:nvSpPr>
      <dsp:spPr>
        <a:xfrm>
          <a:off x="1187625" y="3232226"/>
          <a:ext cx="1132238" cy="101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19" y="0"/>
              </a:lnTo>
              <a:lnTo>
                <a:pt x="566119" y="1010600"/>
              </a:lnTo>
              <a:lnTo>
                <a:pt x="1132238" y="101060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715803" y="3699585"/>
        <a:ext cx="75882" cy="75882"/>
      </dsp:txXfrm>
    </dsp:sp>
    <dsp:sp modelId="{6A2A14D1-C2F9-5443-8BC6-48B6A0B86F85}">
      <dsp:nvSpPr>
        <dsp:cNvPr id="0" name=""/>
        <dsp:cNvSpPr/>
      </dsp:nvSpPr>
      <dsp:spPr>
        <a:xfrm>
          <a:off x="1187625" y="3232226"/>
          <a:ext cx="1132238" cy="35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6119" y="0"/>
              </a:lnTo>
              <a:lnTo>
                <a:pt x="566119" y="359799"/>
              </a:lnTo>
              <a:lnTo>
                <a:pt x="1132238" y="359799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724043" y="3382426"/>
        <a:ext cx="59401" cy="59401"/>
      </dsp:txXfrm>
    </dsp:sp>
    <dsp:sp modelId="{A122A69C-232F-C748-82B6-CB93902A6390}">
      <dsp:nvSpPr>
        <dsp:cNvPr id="0" name=""/>
        <dsp:cNvSpPr/>
      </dsp:nvSpPr>
      <dsp:spPr>
        <a:xfrm>
          <a:off x="1187625" y="2941226"/>
          <a:ext cx="1132238" cy="291000"/>
        </a:xfrm>
        <a:custGeom>
          <a:avLst/>
          <a:gdLst/>
          <a:ahLst/>
          <a:cxnLst/>
          <a:rect l="0" t="0" r="0" b="0"/>
          <a:pathLst>
            <a:path>
              <a:moveTo>
                <a:pt x="0" y="291000"/>
              </a:moveTo>
              <a:lnTo>
                <a:pt x="566119" y="291000"/>
              </a:lnTo>
              <a:lnTo>
                <a:pt x="566119" y="0"/>
              </a:lnTo>
              <a:lnTo>
                <a:pt x="113223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724518" y="3057500"/>
        <a:ext cx="58451" cy="58451"/>
      </dsp:txXfrm>
    </dsp:sp>
    <dsp:sp modelId="{FABA023D-E9BB-DC44-963C-CEA7F93A9B5E}">
      <dsp:nvSpPr>
        <dsp:cNvPr id="0" name=""/>
        <dsp:cNvSpPr/>
      </dsp:nvSpPr>
      <dsp:spPr>
        <a:xfrm>
          <a:off x="1187625" y="2290426"/>
          <a:ext cx="1132238" cy="941800"/>
        </a:xfrm>
        <a:custGeom>
          <a:avLst/>
          <a:gdLst/>
          <a:ahLst/>
          <a:cxnLst/>
          <a:rect l="0" t="0" r="0" b="0"/>
          <a:pathLst>
            <a:path>
              <a:moveTo>
                <a:pt x="0" y="941800"/>
              </a:moveTo>
              <a:lnTo>
                <a:pt x="566119" y="941800"/>
              </a:lnTo>
              <a:lnTo>
                <a:pt x="566119" y="0"/>
              </a:lnTo>
              <a:lnTo>
                <a:pt x="113223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716926" y="2724508"/>
        <a:ext cx="73636" cy="73636"/>
      </dsp:txXfrm>
    </dsp:sp>
    <dsp:sp modelId="{96754153-F9E6-E641-95AF-0B53CE18071C}">
      <dsp:nvSpPr>
        <dsp:cNvPr id="0" name=""/>
        <dsp:cNvSpPr/>
      </dsp:nvSpPr>
      <dsp:spPr>
        <a:xfrm>
          <a:off x="1187625" y="1639625"/>
          <a:ext cx="1132238" cy="1592601"/>
        </a:xfrm>
        <a:custGeom>
          <a:avLst/>
          <a:gdLst/>
          <a:ahLst/>
          <a:cxnLst/>
          <a:rect l="0" t="0" r="0" b="0"/>
          <a:pathLst>
            <a:path>
              <a:moveTo>
                <a:pt x="0" y="1592601"/>
              </a:moveTo>
              <a:lnTo>
                <a:pt x="566119" y="1592601"/>
              </a:lnTo>
              <a:lnTo>
                <a:pt x="566119" y="0"/>
              </a:lnTo>
              <a:lnTo>
                <a:pt x="113223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704893" y="2387074"/>
        <a:ext cx="97702" cy="97702"/>
      </dsp:txXfrm>
    </dsp:sp>
    <dsp:sp modelId="{9CA0C7EF-D96F-8449-8CB9-71356D11E243}">
      <dsp:nvSpPr>
        <dsp:cNvPr id="0" name=""/>
        <dsp:cNvSpPr/>
      </dsp:nvSpPr>
      <dsp:spPr>
        <a:xfrm>
          <a:off x="1187625" y="988825"/>
          <a:ext cx="1132238" cy="2243401"/>
        </a:xfrm>
        <a:custGeom>
          <a:avLst/>
          <a:gdLst/>
          <a:ahLst/>
          <a:cxnLst/>
          <a:rect l="0" t="0" r="0" b="0"/>
          <a:pathLst>
            <a:path>
              <a:moveTo>
                <a:pt x="0" y="2243401"/>
              </a:moveTo>
              <a:lnTo>
                <a:pt x="566119" y="2243401"/>
              </a:lnTo>
              <a:lnTo>
                <a:pt x="566119" y="0"/>
              </a:lnTo>
              <a:lnTo>
                <a:pt x="113223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690921" y="2047702"/>
        <a:ext cx="125646" cy="125646"/>
      </dsp:txXfrm>
    </dsp:sp>
    <dsp:sp modelId="{A0D96C8D-B7FF-664A-B532-C4B044B43CE2}">
      <dsp:nvSpPr>
        <dsp:cNvPr id="0" name=""/>
        <dsp:cNvSpPr/>
      </dsp:nvSpPr>
      <dsp:spPr>
        <a:xfrm>
          <a:off x="1187625" y="323547"/>
          <a:ext cx="1132238" cy="2908679"/>
        </a:xfrm>
        <a:custGeom>
          <a:avLst/>
          <a:gdLst/>
          <a:ahLst/>
          <a:cxnLst/>
          <a:rect l="0" t="0" r="0" b="0"/>
          <a:pathLst>
            <a:path>
              <a:moveTo>
                <a:pt x="0" y="2908679"/>
              </a:moveTo>
              <a:lnTo>
                <a:pt x="566119" y="2908679"/>
              </a:lnTo>
              <a:lnTo>
                <a:pt x="566119" y="0"/>
              </a:lnTo>
              <a:lnTo>
                <a:pt x="1132238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675712" y="1699855"/>
        <a:ext cx="156063" cy="156063"/>
      </dsp:txXfrm>
    </dsp:sp>
    <dsp:sp modelId="{A6434C09-A854-2B4F-95DA-B36BC5C5BC19}">
      <dsp:nvSpPr>
        <dsp:cNvPr id="0" name=""/>
        <dsp:cNvSpPr/>
      </dsp:nvSpPr>
      <dsp:spPr>
        <a:xfrm rot="16200000">
          <a:off x="-1127717" y="2945341"/>
          <a:ext cx="4056914" cy="5737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rgbClr val="C00000"/>
              </a:solidFill>
            </a:rPr>
            <a:t>Kształcenie podyplomowe</a:t>
          </a:r>
        </a:p>
      </dsp:txBody>
      <dsp:txXfrm>
        <a:off x="-1127717" y="2945341"/>
        <a:ext cx="4056914" cy="573769"/>
      </dsp:txXfrm>
    </dsp:sp>
    <dsp:sp modelId="{DBBC9E19-023F-AE46-B763-E698C562FD85}">
      <dsp:nvSpPr>
        <dsp:cNvPr id="0" name=""/>
        <dsp:cNvSpPr/>
      </dsp:nvSpPr>
      <dsp:spPr>
        <a:xfrm>
          <a:off x="2319864" y="3473"/>
          <a:ext cx="3979020" cy="64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Staż podyplomowy</a:t>
          </a:r>
        </a:p>
      </dsp:txBody>
      <dsp:txXfrm>
        <a:off x="2319864" y="3473"/>
        <a:ext cx="3979020" cy="640147"/>
      </dsp:txXfrm>
    </dsp:sp>
    <dsp:sp modelId="{3C662E4E-4758-7746-86BA-8CAC3F8B3EE4}">
      <dsp:nvSpPr>
        <dsp:cNvPr id="0" name=""/>
        <dsp:cNvSpPr/>
      </dsp:nvSpPr>
      <dsp:spPr>
        <a:xfrm>
          <a:off x="2319864" y="683228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LEK/ LDEK</a:t>
          </a:r>
        </a:p>
      </dsp:txBody>
      <dsp:txXfrm>
        <a:off x="2319864" y="683228"/>
        <a:ext cx="3954945" cy="611193"/>
      </dsp:txXfrm>
    </dsp:sp>
    <dsp:sp modelId="{3FF42BB6-BC14-6041-BC3E-0F8F9A1E8E52}">
      <dsp:nvSpPr>
        <dsp:cNvPr id="0" name=""/>
        <dsp:cNvSpPr/>
      </dsp:nvSpPr>
      <dsp:spPr>
        <a:xfrm>
          <a:off x="2319864" y="1334028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Nabór na specjalizacje</a:t>
          </a:r>
        </a:p>
      </dsp:txBody>
      <dsp:txXfrm>
        <a:off x="2319864" y="1334028"/>
        <a:ext cx="3954945" cy="611193"/>
      </dsp:txXfrm>
    </dsp:sp>
    <dsp:sp modelId="{036FFD18-6036-724F-8D90-03B308E3329A}">
      <dsp:nvSpPr>
        <dsp:cNvPr id="0" name=""/>
        <dsp:cNvSpPr/>
      </dsp:nvSpPr>
      <dsp:spPr>
        <a:xfrm>
          <a:off x="2319864" y="1984829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Uzyskiwanie tytułu specjalisty</a:t>
          </a:r>
        </a:p>
      </dsp:txBody>
      <dsp:txXfrm>
        <a:off x="2319864" y="1984829"/>
        <a:ext cx="3954945" cy="611193"/>
      </dsp:txXfrm>
    </dsp:sp>
    <dsp:sp modelId="{191139E3-9475-CA46-BCC9-B946822A0B42}">
      <dsp:nvSpPr>
        <dsp:cNvPr id="0" name=""/>
        <dsp:cNvSpPr/>
      </dsp:nvSpPr>
      <dsp:spPr>
        <a:xfrm>
          <a:off x="2319864" y="2635629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PES</a:t>
          </a:r>
        </a:p>
      </dsp:txBody>
      <dsp:txXfrm>
        <a:off x="2319864" y="2635629"/>
        <a:ext cx="3954945" cy="611193"/>
      </dsp:txXfrm>
    </dsp:sp>
    <dsp:sp modelId="{7F90BCCB-0758-DE4F-9084-721076EA41C0}">
      <dsp:nvSpPr>
        <dsp:cNvPr id="0" name=""/>
        <dsp:cNvSpPr/>
      </dsp:nvSpPr>
      <dsp:spPr>
        <a:xfrm>
          <a:off x="2319864" y="3286430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Przebieg i zasady szkolenia specjalizacyjnego</a:t>
          </a:r>
        </a:p>
      </dsp:txBody>
      <dsp:txXfrm>
        <a:off x="2319864" y="3286430"/>
        <a:ext cx="3954945" cy="611193"/>
      </dsp:txXfrm>
    </dsp:sp>
    <dsp:sp modelId="{88580CCA-C4C5-EB4F-9DC0-27E90BBF359C}">
      <dsp:nvSpPr>
        <dsp:cNvPr id="0" name=""/>
        <dsp:cNvSpPr/>
      </dsp:nvSpPr>
      <dsp:spPr>
        <a:xfrm>
          <a:off x="2319864" y="3937230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Ścieżka kariery zawodowej lekarza</a:t>
          </a:r>
        </a:p>
      </dsp:txBody>
      <dsp:txXfrm>
        <a:off x="2319864" y="3937230"/>
        <a:ext cx="3954945" cy="611193"/>
      </dsp:txXfrm>
    </dsp:sp>
    <dsp:sp modelId="{F6B9FE4C-0717-FD4C-A79F-C6D756D671A5}">
      <dsp:nvSpPr>
        <dsp:cNvPr id="0" name=""/>
        <dsp:cNvSpPr/>
      </dsp:nvSpPr>
      <dsp:spPr>
        <a:xfrm>
          <a:off x="2319864" y="4588030"/>
          <a:ext cx="3954945" cy="611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Akredytacja jednostek, nadzór nad szkoleniem</a:t>
          </a:r>
        </a:p>
      </dsp:txBody>
      <dsp:txXfrm>
        <a:off x="2319864" y="4588030"/>
        <a:ext cx="3954945" cy="611193"/>
      </dsp:txXfrm>
    </dsp:sp>
    <dsp:sp modelId="{11A1D15B-8E67-A349-9461-9F08B869DBDD}">
      <dsp:nvSpPr>
        <dsp:cNvPr id="0" name=""/>
        <dsp:cNvSpPr/>
      </dsp:nvSpPr>
      <dsp:spPr>
        <a:xfrm>
          <a:off x="2319864" y="5238831"/>
          <a:ext cx="3985131" cy="594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Katalog specjalizacji i umiejętności lekarskich</a:t>
          </a:r>
        </a:p>
      </dsp:txBody>
      <dsp:txXfrm>
        <a:off x="2319864" y="5238831"/>
        <a:ext cx="3985131" cy="594740"/>
      </dsp:txXfrm>
    </dsp:sp>
    <dsp:sp modelId="{640E9F96-F32D-5F4B-ABDD-0ED590EFBFBA}">
      <dsp:nvSpPr>
        <dsp:cNvPr id="0" name=""/>
        <dsp:cNvSpPr/>
      </dsp:nvSpPr>
      <dsp:spPr>
        <a:xfrm>
          <a:off x="2319864" y="5873178"/>
          <a:ext cx="4011768" cy="697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Część administracyjna kształcenia</a:t>
          </a:r>
        </a:p>
      </dsp:txBody>
      <dsp:txXfrm>
        <a:off x="2319864" y="5873178"/>
        <a:ext cx="4011768" cy="69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0DB16-DFD5-FE42-8F6B-72FFD99AA43E}">
      <dsp:nvSpPr>
        <dsp:cNvPr id="0" name=""/>
        <dsp:cNvSpPr/>
      </dsp:nvSpPr>
      <dsp:spPr>
        <a:xfrm>
          <a:off x="2404937" y="2560637"/>
          <a:ext cx="559772" cy="2133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886" y="0"/>
              </a:lnTo>
              <a:lnTo>
                <a:pt x="279886" y="2133281"/>
              </a:lnTo>
              <a:lnTo>
                <a:pt x="559772" y="213328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2629686" y="3572140"/>
        <a:ext cx="110275" cy="110275"/>
      </dsp:txXfrm>
    </dsp:sp>
    <dsp:sp modelId="{99A446D9-F6A6-3A4B-99EC-F089CEFCFB87}">
      <dsp:nvSpPr>
        <dsp:cNvPr id="0" name=""/>
        <dsp:cNvSpPr/>
      </dsp:nvSpPr>
      <dsp:spPr>
        <a:xfrm>
          <a:off x="2404937" y="2560637"/>
          <a:ext cx="559772" cy="1066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886" y="0"/>
              </a:lnTo>
              <a:lnTo>
                <a:pt x="279886" y="1066640"/>
              </a:lnTo>
              <a:lnTo>
                <a:pt x="559772" y="106664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54708" y="3063842"/>
        <a:ext cx="60230" cy="60230"/>
      </dsp:txXfrm>
    </dsp:sp>
    <dsp:sp modelId="{34B2B8C2-B42A-5B4B-8BE2-80584A03D909}">
      <dsp:nvSpPr>
        <dsp:cNvPr id="0" name=""/>
        <dsp:cNvSpPr/>
      </dsp:nvSpPr>
      <dsp:spPr>
        <a:xfrm>
          <a:off x="2404937" y="2514917"/>
          <a:ext cx="559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9772" y="4572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70829" y="2546643"/>
        <a:ext cx="27988" cy="27988"/>
      </dsp:txXfrm>
    </dsp:sp>
    <dsp:sp modelId="{EF3522BE-9E0D-144B-9AF1-D622A60DD175}">
      <dsp:nvSpPr>
        <dsp:cNvPr id="0" name=""/>
        <dsp:cNvSpPr/>
      </dsp:nvSpPr>
      <dsp:spPr>
        <a:xfrm>
          <a:off x="2404937" y="1493996"/>
          <a:ext cx="559772" cy="1066640"/>
        </a:xfrm>
        <a:custGeom>
          <a:avLst/>
          <a:gdLst/>
          <a:ahLst/>
          <a:cxnLst/>
          <a:rect l="0" t="0" r="0" b="0"/>
          <a:pathLst>
            <a:path>
              <a:moveTo>
                <a:pt x="0" y="1066640"/>
              </a:moveTo>
              <a:lnTo>
                <a:pt x="279886" y="1066640"/>
              </a:lnTo>
              <a:lnTo>
                <a:pt x="279886" y="0"/>
              </a:lnTo>
              <a:lnTo>
                <a:pt x="559772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54708" y="1997202"/>
        <a:ext cx="60230" cy="60230"/>
      </dsp:txXfrm>
    </dsp:sp>
    <dsp:sp modelId="{EBB512AA-0B59-224D-B361-3A98D87614B7}">
      <dsp:nvSpPr>
        <dsp:cNvPr id="0" name=""/>
        <dsp:cNvSpPr/>
      </dsp:nvSpPr>
      <dsp:spPr>
        <a:xfrm>
          <a:off x="2404937" y="427356"/>
          <a:ext cx="559772" cy="2133281"/>
        </a:xfrm>
        <a:custGeom>
          <a:avLst/>
          <a:gdLst/>
          <a:ahLst/>
          <a:cxnLst/>
          <a:rect l="0" t="0" r="0" b="0"/>
          <a:pathLst>
            <a:path>
              <a:moveTo>
                <a:pt x="0" y="2133281"/>
              </a:moveTo>
              <a:lnTo>
                <a:pt x="279886" y="2133281"/>
              </a:lnTo>
              <a:lnTo>
                <a:pt x="279886" y="0"/>
              </a:lnTo>
              <a:lnTo>
                <a:pt x="559772" y="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2629686" y="1438859"/>
        <a:ext cx="110275" cy="110275"/>
      </dsp:txXfrm>
    </dsp:sp>
    <dsp:sp modelId="{ADACC4E9-1DE2-ED43-A9FD-CBBE7ADA83A4}">
      <dsp:nvSpPr>
        <dsp:cNvPr id="0" name=""/>
        <dsp:cNvSpPr/>
      </dsp:nvSpPr>
      <dsp:spPr>
        <a:xfrm rot="16200000">
          <a:off x="-267277" y="2133981"/>
          <a:ext cx="4491118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600" kern="1200" dirty="0">
              <a:solidFill>
                <a:srgbClr val="C00000"/>
              </a:solidFill>
            </a:rPr>
            <a:t>Prawo pracy</a:t>
          </a:r>
        </a:p>
      </dsp:txBody>
      <dsp:txXfrm>
        <a:off x="-267277" y="2133981"/>
        <a:ext cx="4491118" cy="853312"/>
      </dsp:txXfrm>
    </dsp:sp>
    <dsp:sp modelId="{43BA17C2-D8DE-B647-92A6-ECDA23823F5B}">
      <dsp:nvSpPr>
        <dsp:cNvPr id="0" name=""/>
        <dsp:cNvSpPr/>
      </dsp:nvSpPr>
      <dsp:spPr>
        <a:xfrm>
          <a:off x="2964710" y="700"/>
          <a:ext cx="2798864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Dyżury medyczne</a:t>
          </a:r>
        </a:p>
      </dsp:txBody>
      <dsp:txXfrm>
        <a:off x="2964710" y="700"/>
        <a:ext cx="2798864" cy="853312"/>
      </dsp:txXfrm>
    </dsp:sp>
    <dsp:sp modelId="{B974CC40-F2DD-6D4C-8A7F-9098CFCA8A1F}">
      <dsp:nvSpPr>
        <dsp:cNvPr id="0" name=""/>
        <dsp:cNvSpPr/>
      </dsp:nvSpPr>
      <dsp:spPr>
        <a:xfrm>
          <a:off x="2964710" y="1067340"/>
          <a:ext cx="2798864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Bezpieczeństwo pracy</a:t>
          </a:r>
        </a:p>
      </dsp:txBody>
      <dsp:txXfrm>
        <a:off x="2964710" y="1067340"/>
        <a:ext cx="2798864" cy="853312"/>
      </dsp:txXfrm>
    </dsp:sp>
    <dsp:sp modelId="{BC70C950-73B9-4847-A175-EBC85E83435D}">
      <dsp:nvSpPr>
        <dsp:cNvPr id="0" name=""/>
        <dsp:cNvSpPr/>
      </dsp:nvSpPr>
      <dsp:spPr>
        <a:xfrm>
          <a:off x="2964710" y="2133981"/>
          <a:ext cx="2798864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Higiena pracy</a:t>
          </a:r>
        </a:p>
      </dsp:txBody>
      <dsp:txXfrm>
        <a:off x="2964710" y="2133981"/>
        <a:ext cx="2798864" cy="853312"/>
      </dsp:txXfrm>
    </dsp:sp>
    <dsp:sp modelId="{DA3191D7-90B5-3546-9F66-628048583228}">
      <dsp:nvSpPr>
        <dsp:cNvPr id="0" name=""/>
        <dsp:cNvSpPr/>
      </dsp:nvSpPr>
      <dsp:spPr>
        <a:xfrm>
          <a:off x="2964710" y="3200621"/>
          <a:ext cx="2798864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Prawo przyjazne dla lekarza</a:t>
          </a:r>
        </a:p>
      </dsp:txBody>
      <dsp:txXfrm>
        <a:off x="2964710" y="3200621"/>
        <a:ext cx="2798864" cy="853312"/>
      </dsp:txXfrm>
    </dsp:sp>
    <dsp:sp modelId="{4974B67B-50DD-8948-A357-65A08B9B575A}">
      <dsp:nvSpPr>
        <dsp:cNvPr id="0" name=""/>
        <dsp:cNvSpPr/>
      </dsp:nvSpPr>
      <dsp:spPr>
        <a:xfrm>
          <a:off x="2964710" y="4267262"/>
          <a:ext cx="2798864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Urealnienie przepisów</a:t>
          </a:r>
        </a:p>
      </dsp:txBody>
      <dsp:txXfrm>
        <a:off x="2964710" y="4267262"/>
        <a:ext cx="2798864" cy="853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D6A4-40D5-7048-878D-9B22622C7A46}">
      <dsp:nvSpPr>
        <dsp:cNvPr id="0" name=""/>
        <dsp:cNvSpPr/>
      </dsp:nvSpPr>
      <dsp:spPr>
        <a:xfrm>
          <a:off x="1513453" y="2823145"/>
          <a:ext cx="4517273" cy="2189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71FAF-0618-1442-A24F-53B05015A44D}">
      <dsp:nvSpPr>
        <dsp:cNvPr id="0" name=""/>
        <dsp:cNvSpPr/>
      </dsp:nvSpPr>
      <dsp:spPr>
        <a:xfrm>
          <a:off x="1" y="1411836"/>
          <a:ext cx="3157177" cy="2918790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Staż podyplomowy lekarza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Choroby wewnętrzne 10 tyg.;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Pediatria 6 tyg + 2 tyg neonatologia;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Chirurgia 6 tyg + 2 tyg chirurgia urazowa;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Położnictwo i ginekologia 7 tyg;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Anestezjologia 1 </a:t>
          </a:r>
          <a:r>
            <a:rPr lang="pl-PL" sz="1400" kern="1200" dirty="0" err="1"/>
            <a:t>tydz</a:t>
          </a:r>
          <a:r>
            <a:rPr lang="pl-PL" sz="1400" kern="1200" dirty="0"/>
            <a:t>, Intensywna terapia 2 tyg;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Medycyna ratunkowa 3 tyg;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Psychiatria 4 tyg;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Medycyna rodzinna 6 tyg</a:t>
          </a:r>
        </a:p>
      </dsp:txBody>
      <dsp:txXfrm>
        <a:off x="85489" y="1497324"/>
        <a:ext cx="2986201" cy="2747814"/>
      </dsp:txXfrm>
    </dsp:sp>
    <dsp:sp modelId="{099CD178-7A35-D84E-89F5-D8DF3DC92627}">
      <dsp:nvSpPr>
        <dsp:cNvPr id="0" name=""/>
        <dsp:cNvSpPr/>
      </dsp:nvSpPr>
      <dsp:spPr>
        <a:xfrm>
          <a:off x="4510955" y="1411836"/>
          <a:ext cx="3199101" cy="2918790"/>
        </a:xfrm>
        <a:prstGeom prst="roundRect">
          <a:avLst>
            <a:gd name="adj" fmla="val 10000"/>
          </a:avLst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Staż podyplomowy lekarza dentysty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Stomatologia zachowawcza 10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Stomatologia dziecięca 10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Chirurgia stomatologiczna 8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Protetyka stomatologiczna 8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Ortodoncja 5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Periodontologia 4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Ratownictwo medyczne 2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 dirty="0"/>
        </a:p>
      </dsp:txBody>
      <dsp:txXfrm>
        <a:off x="4596443" y="1497324"/>
        <a:ext cx="3028125" cy="2747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71FAF-0618-1442-A24F-53B05015A44D}">
      <dsp:nvSpPr>
        <dsp:cNvPr id="0" name=""/>
        <dsp:cNvSpPr/>
      </dsp:nvSpPr>
      <dsp:spPr>
        <a:xfrm>
          <a:off x="262126" y="1811041"/>
          <a:ext cx="7151069" cy="3824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Zbyt duża liczba </a:t>
          </a:r>
          <a:r>
            <a:rPr lang="pl-PL" sz="2000" b="1" u="sng" kern="1200" dirty="0"/>
            <a:t>krótkotrwałych</a:t>
          </a:r>
          <a:r>
            <a:rPr lang="pl-PL" sz="2000" kern="1200" dirty="0"/>
            <a:t> staży (nie pozwalają zapoznać się ze specyfiką pracy po okresie adaptacji do nowego miejsca)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u="none" kern="1200" dirty="0"/>
            <a:t>-</a:t>
          </a:r>
          <a:r>
            <a:rPr lang="pl-PL" sz="2000" b="1" u="none" kern="1200" dirty="0"/>
            <a:t> </a:t>
          </a:r>
          <a:r>
            <a:rPr lang="pl-PL" sz="2000" b="1" u="sng" kern="1200" dirty="0"/>
            <a:t>Archaiczny model</a:t>
          </a:r>
          <a:r>
            <a:rPr lang="pl-PL" sz="2000" kern="1200" dirty="0"/>
            <a:t> prowadzenia poszczególnych staży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u="none" kern="1200" dirty="0"/>
            <a:t>-</a:t>
          </a:r>
          <a:r>
            <a:rPr lang="pl-PL" sz="2000" b="1" u="none" kern="1200" dirty="0"/>
            <a:t> </a:t>
          </a:r>
          <a:r>
            <a:rPr lang="pl-PL" sz="2000" b="1" u="sng" kern="1200" dirty="0"/>
            <a:t>Brak odpowiedniej liczby kadry</a:t>
          </a:r>
          <a:r>
            <a:rPr lang="pl-PL" sz="2000" kern="1200" dirty="0"/>
            <a:t> medycznej aby skupić się na stażyście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Brak możliwości poznania </a:t>
          </a:r>
          <a:r>
            <a:rPr lang="pl-PL" sz="2000" b="1" u="sng" kern="1200" dirty="0"/>
            <a:t>kilku placówek w dziedzinie</a:t>
          </a:r>
          <a:r>
            <a:rPr lang="pl-PL" sz="2000" b="0" u="none" kern="1200" dirty="0"/>
            <a:t> </a:t>
          </a:r>
          <a:r>
            <a:rPr lang="pl-PL" sz="2000" kern="1200" dirty="0"/>
            <a:t>przez siebie preferowanej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Brak realnej pomocy w podejmowaniu </a:t>
          </a:r>
          <a:r>
            <a:rPr lang="pl-PL" sz="2000" b="1" u="sng" kern="1200" dirty="0"/>
            <a:t>wyboru specjalizacji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</a:t>
          </a:r>
          <a:r>
            <a:rPr lang="pl-PL" sz="2000" b="1" u="sng" kern="1200" dirty="0"/>
            <a:t>Kursy nieadekwatne</a:t>
          </a:r>
          <a:r>
            <a:rPr lang="pl-PL" sz="2000" kern="1200" dirty="0"/>
            <a:t> do wyzwań obecnej medycyny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- Brak kursów i zagadnień niezbędnych do </a:t>
          </a:r>
          <a:r>
            <a:rPr lang="pl-PL" sz="2000" b="1" u="sng" kern="1200" dirty="0"/>
            <a:t>zbudowania kompetencji lekarza</a:t>
          </a:r>
          <a:r>
            <a:rPr lang="pl-PL" sz="2000" kern="1200" dirty="0"/>
            <a:t> XXI wieku</a:t>
          </a:r>
        </a:p>
      </dsp:txBody>
      <dsp:txXfrm>
        <a:off x="374146" y="1923061"/>
        <a:ext cx="6927029" cy="3600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BD6A4-40D5-7048-878D-9B22622C7A46}">
      <dsp:nvSpPr>
        <dsp:cNvPr id="0" name=""/>
        <dsp:cNvSpPr/>
      </dsp:nvSpPr>
      <dsp:spPr>
        <a:xfrm rot="7474">
          <a:off x="1754348" y="3670831"/>
          <a:ext cx="4429035" cy="2199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71FAF-0618-1442-A24F-53B05015A44D}">
      <dsp:nvSpPr>
        <dsp:cNvPr id="0" name=""/>
        <dsp:cNvSpPr/>
      </dsp:nvSpPr>
      <dsp:spPr>
        <a:xfrm>
          <a:off x="174670" y="2261185"/>
          <a:ext cx="3289956" cy="2906320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STAŁY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Choroby wewnętrzne </a:t>
          </a:r>
          <a:r>
            <a:rPr lang="pl-PL" sz="1400" b="1" u="sng" kern="1200" dirty="0"/>
            <a:t>10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Pediatria 8</a:t>
          </a:r>
          <a:r>
            <a:rPr lang="pl-PL" sz="1400" b="1" u="sng" kern="1200" dirty="0"/>
            <a:t>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Chirurgia ogólna 7</a:t>
          </a:r>
          <a:r>
            <a:rPr lang="pl-PL" sz="1400" b="1" u="sng" kern="1200" dirty="0"/>
            <a:t>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Medycyna ratunkowa </a:t>
          </a:r>
          <a:r>
            <a:rPr lang="pl-PL" sz="1400" b="1" u="sng" kern="1200" dirty="0"/>
            <a:t>i</a:t>
          </a:r>
          <a:r>
            <a:rPr lang="pl-PL" sz="1400" kern="1200" dirty="0"/>
            <a:t> Intensywna terapia </a:t>
          </a:r>
          <a:r>
            <a:rPr lang="pl-PL" sz="1400" b="1" u="sng" kern="1200" dirty="0"/>
            <a:t>6 </a:t>
          </a:r>
          <a:r>
            <a:rPr lang="pl-PL" sz="1400" b="1" kern="1200" dirty="0"/>
            <a:t>tyg (SOR + Oddział Intensywnej Terapii 3 + 3 tygodnie)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 Medycyna rodzinna 4</a:t>
          </a:r>
          <a:r>
            <a:rPr lang="pl-PL" sz="1400" b="1" u="sng" kern="1200" dirty="0"/>
            <a:t> tyg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PERSONALIZOWANY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12 tygodni do wyboru w 1-3 miejscach</a:t>
          </a:r>
          <a:endParaRPr lang="pl-PL" sz="1400" kern="1200" dirty="0"/>
        </a:p>
      </dsp:txBody>
      <dsp:txXfrm>
        <a:off x="259793" y="2346308"/>
        <a:ext cx="3119710" cy="2736074"/>
      </dsp:txXfrm>
    </dsp:sp>
    <dsp:sp modelId="{099CD178-7A35-D84E-89F5-D8DF3DC92627}">
      <dsp:nvSpPr>
        <dsp:cNvPr id="0" name=""/>
        <dsp:cNvSpPr/>
      </dsp:nvSpPr>
      <dsp:spPr>
        <a:xfrm>
          <a:off x="4650852" y="2257451"/>
          <a:ext cx="3225250" cy="2933046"/>
        </a:xfrm>
        <a:prstGeom prst="roundRect">
          <a:avLst>
            <a:gd name="adj" fmla="val 10000"/>
          </a:avLst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STAŁY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b="1" u="sng" kern="1200" dirty="0">
            <a:solidFill>
              <a:schemeClr val="bg1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Stomatologia zachowawcza </a:t>
          </a:r>
          <a:r>
            <a:rPr lang="pl-PL" sz="1400" b="1" u="sng" kern="1200" dirty="0"/>
            <a:t>10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Stomatologia dziecięca </a:t>
          </a:r>
          <a:r>
            <a:rPr lang="pl-PL" sz="1400" b="1" u="sng" kern="1200" dirty="0"/>
            <a:t>6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Chirurgia stomatologiczna </a:t>
          </a:r>
          <a:r>
            <a:rPr lang="pl-PL" sz="1400" b="1" u="sng" kern="1200" dirty="0"/>
            <a:t>6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Protetyka stomatologiczna </a:t>
          </a:r>
          <a:r>
            <a:rPr lang="pl-PL" sz="1400" b="1" u="sng" kern="1200" dirty="0"/>
            <a:t>6 tyg</a:t>
          </a:r>
          <a:endParaRPr lang="pl-PL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Ortodoncja </a:t>
          </a:r>
          <a:r>
            <a:rPr lang="pl-PL" sz="1400" b="1" u="sng" kern="1200" dirty="0"/>
            <a:t>4 tyg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u="none" kern="1200" dirty="0"/>
            <a:t>Periodontologia </a:t>
          </a:r>
          <a:r>
            <a:rPr lang="pl-PL" sz="1400" b="1" u="sng" kern="1200" dirty="0"/>
            <a:t>1 tydzień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chemeClr val="bg1"/>
              </a:solidFill>
            </a:rPr>
            <a:t>MODUŁ PERSONALIZOWANY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bg1"/>
              </a:solidFill>
            </a:rPr>
            <a:t>12 tygodni do wyboru w 1-3 miejscach</a:t>
          </a:r>
          <a:endParaRPr lang="pl-PL" sz="1400" kern="1200" dirty="0"/>
        </a:p>
      </dsp:txBody>
      <dsp:txXfrm>
        <a:off x="4736758" y="2343357"/>
        <a:ext cx="3053438" cy="2761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90399-4C54-9E4F-850B-1D17B74912B9}">
      <dsp:nvSpPr>
        <dsp:cNvPr id="0" name=""/>
        <dsp:cNvSpPr/>
      </dsp:nvSpPr>
      <dsp:spPr>
        <a:xfrm>
          <a:off x="0" y="0"/>
          <a:ext cx="7793525" cy="7891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Rekrutacja na szkolenie specjalizacyjne – schemat ideowy</a:t>
          </a:r>
        </a:p>
      </dsp:txBody>
      <dsp:txXfrm>
        <a:off x="0" y="0"/>
        <a:ext cx="7793525" cy="426115"/>
      </dsp:txXfrm>
    </dsp:sp>
    <dsp:sp modelId="{8AD96907-7CA3-5F48-862E-AC9D2406D79F}">
      <dsp:nvSpPr>
        <dsp:cNvPr id="0" name=""/>
        <dsp:cNvSpPr/>
      </dsp:nvSpPr>
      <dsp:spPr>
        <a:xfrm>
          <a:off x="0" y="400002"/>
          <a:ext cx="7793525" cy="3629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Kierunek lekarski/lekarsko dentystyczny</a:t>
          </a:r>
        </a:p>
      </dsp:txBody>
      <dsp:txXfrm>
        <a:off x="0" y="400002"/>
        <a:ext cx="7793525" cy="3629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3AE38-0061-C244-BEEE-044C4D64B6E1}">
      <dsp:nvSpPr>
        <dsp:cNvPr id="0" name=""/>
        <dsp:cNvSpPr/>
      </dsp:nvSpPr>
      <dsp:spPr>
        <a:xfrm>
          <a:off x="0" y="2867643"/>
          <a:ext cx="7813964" cy="941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Staż podyplomowy – 13/12 miesięcy</a:t>
          </a:r>
        </a:p>
      </dsp:txBody>
      <dsp:txXfrm>
        <a:off x="0" y="2867643"/>
        <a:ext cx="7813964" cy="508261"/>
      </dsp:txXfrm>
    </dsp:sp>
    <dsp:sp modelId="{24D3094A-96BD-0941-880B-C9597E27CC60}">
      <dsp:nvSpPr>
        <dsp:cNvPr id="0" name=""/>
        <dsp:cNvSpPr/>
      </dsp:nvSpPr>
      <dsp:spPr>
        <a:xfrm>
          <a:off x="0" y="3357079"/>
          <a:ext cx="7813964" cy="432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Lekarz/lekarz dentysta</a:t>
          </a:r>
        </a:p>
      </dsp:txBody>
      <dsp:txXfrm>
        <a:off x="0" y="3357079"/>
        <a:ext cx="7813964" cy="432963"/>
      </dsp:txXfrm>
    </dsp:sp>
    <dsp:sp modelId="{67A95DA2-3D95-1E42-B11D-D0033E2377E3}">
      <dsp:nvSpPr>
        <dsp:cNvPr id="0" name=""/>
        <dsp:cNvSpPr/>
      </dsp:nvSpPr>
      <dsp:spPr>
        <a:xfrm rot="10800000">
          <a:off x="0" y="1434158"/>
          <a:ext cx="7813964" cy="1447603"/>
        </a:xfrm>
        <a:prstGeom prst="upArrowCallou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Ukończenie odpowiednio 11 lub 9 semestrów</a:t>
          </a:r>
        </a:p>
      </dsp:txBody>
      <dsp:txXfrm rot="-10800000">
        <a:off x="0" y="1434158"/>
        <a:ext cx="7813964" cy="508108"/>
      </dsp:txXfrm>
    </dsp:sp>
    <dsp:sp modelId="{7FF1A56F-F3BB-6242-8EC5-EF9F24FA9F0C}">
      <dsp:nvSpPr>
        <dsp:cNvPr id="0" name=""/>
        <dsp:cNvSpPr/>
      </dsp:nvSpPr>
      <dsp:spPr>
        <a:xfrm>
          <a:off x="1907" y="1950581"/>
          <a:ext cx="7812056" cy="432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Możliwość przystąpienia do LEK/LDEK – 3 próby do czasu rekrutacji na specjalizacje</a:t>
          </a:r>
        </a:p>
      </dsp:txBody>
      <dsp:txXfrm>
        <a:off x="1907" y="1950581"/>
        <a:ext cx="7812056" cy="432833"/>
      </dsp:txXfrm>
    </dsp:sp>
    <dsp:sp modelId="{8EED6F89-D060-C04A-8D11-9524E8BAD959}">
      <dsp:nvSpPr>
        <dsp:cNvPr id="0" name=""/>
        <dsp:cNvSpPr/>
      </dsp:nvSpPr>
      <dsp:spPr>
        <a:xfrm rot="10800000">
          <a:off x="0" y="9199"/>
          <a:ext cx="7813964" cy="144760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Studia 6/5 lat</a:t>
          </a:r>
        </a:p>
      </dsp:txBody>
      <dsp:txXfrm rot="-10800000">
        <a:off x="0" y="9199"/>
        <a:ext cx="7813964" cy="508108"/>
      </dsp:txXfrm>
    </dsp:sp>
    <dsp:sp modelId="{3F775F90-12E8-D247-9418-A38707760102}">
      <dsp:nvSpPr>
        <dsp:cNvPr id="0" name=""/>
        <dsp:cNvSpPr/>
      </dsp:nvSpPr>
      <dsp:spPr>
        <a:xfrm>
          <a:off x="0" y="508782"/>
          <a:ext cx="7813964" cy="4328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Kierunek lekarski/lekarsko dentystyczny</a:t>
          </a:r>
        </a:p>
      </dsp:txBody>
      <dsp:txXfrm>
        <a:off x="0" y="508782"/>
        <a:ext cx="7813964" cy="432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93937-C6D8-4A14-9A95-55FDB6FC20D9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667A-EE11-460E-BFB3-691B03C18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9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58D4387-801F-4F3A-9EF4-6BEBE22DE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F497576-BA89-411C-88E8-4F6227735D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0DBC82-89AC-47BC-A21B-33F49E883FC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7A990C-340C-444E-9B0F-D86085601623}" type="slidenum">
              <a:t>8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8.png"/><Relationship Id="rId4" Type="http://schemas.microsoft.com/office/2014/relationships/chartEx" Target="../charts/chartEx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AAA08-748F-4C42-B23E-EF38BC65B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1298448"/>
            <a:ext cx="9025128" cy="325526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Propozycja reformy kształcenia podyplomowego i prawa pracy</a:t>
            </a: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r>
              <a:rPr lang="pl-PL" sz="2800" dirty="0"/>
              <a:t>Wyniki prac Zespołu przy Ministrze Zdrowia ds. zmian ustawy o zawodach lekarza i lekarza dentysty oraz niektórych innych ustaw i aktów prawnych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3AF151-666E-694B-A015-D52F9D837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Przewodniczący Zespołu: dr n. med. Jarosław Biliński</a:t>
            </a:r>
          </a:p>
        </p:txBody>
      </p:sp>
      <p:pic>
        <p:nvPicPr>
          <p:cNvPr id="1026" name="Picture 2" descr="Porozumienie Rezydentów OZZL">
            <a:extLst>
              <a:ext uri="{FF2B5EF4-FFF2-40B4-BE49-F238E27FC236}">
                <a16:creationId xmlns:a16="http://schemas.microsoft.com/office/drawing/2014/main" id="{F5D58632-F240-A64A-A2E4-2FB93930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04" y="853186"/>
            <a:ext cx="2283372" cy="11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ministerstwo zdrowia">
            <a:extLst>
              <a:ext uri="{FF2B5EF4-FFF2-40B4-BE49-F238E27FC236}">
                <a16:creationId xmlns:a16="http://schemas.microsoft.com/office/drawing/2014/main" id="{E0F03265-5841-5442-B3B2-291A128A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04" y="2666049"/>
            <a:ext cx="2283372" cy="8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kręgowa Izba Lekarska">
            <a:extLst>
              <a:ext uri="{FF2B5EF4-FFF2-40B4-BE49-F238E27FC236}">
                <a16:creationId xmlns:a16="http://schemas.microsoft.com/office/drawing/2014/main" id="{013B795E-F144-7A4C-B288-352369E9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32" y="3841849"/>
            <a:ext cx="2023408" cy="20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1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ABE6C-B3A3-2D4F-A67D-E9C7B041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WADY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Staż podyplomowy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8C627C-4044-E74E-B545-50B405C39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068787"/>
              </p:ext>
            </p:extLst>
          </p:nvPr>
        </p:nvGraphicFramePr>
        <p:xfrm>
          <a:off x="3775640" y="312560"/>
          <a:ext cx="7813964" cy="5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F3D8FAC7-D784-534D-A2C0-D6314AF11701}"/>
              </a:ext>
            </a:extLst>
          </p:cNvPr>
          <p:cNvGrpSpPr/>
          <p:nvPr/>
        </p:nvGrpSpPr>
        <p:grpSpPr>
          <a:xfrm>
            <a:off x="3775640" y="219492"/>
            <a:ext cx="7813964" cy="941224"/>
            <a:chOff x="0" y="2867643"/>
            <a:chExt cx="7813964" cy="941224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38498055-E8A5-2043-A120-58D9638C7C47}"/>
                </a:ext>
              </a:extLst>
            </p:cNvPr>
            <p:cNvSpPr/>
            <p:nvPr/>
          </p:nvSpPr>
          <p:spPr>
            <a:xfrm>
              <a:off x="0" y="2867643"/>
              <a:ext cx="7813964" cy="94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436F722-2EF3-2841-84EB-D1CD19DD8DA0}"/>
                </a:ext>
              </a:extLst>
            </p:cNvPr>
            <p:cNvSpPr txBox="1"/>
            <p:nvPr/>
          </p:nvSpPr>
          <p:spPr>
            <a:xfrm>
              <a:off x="0" y="2867643"/>
              <a:ext cx="7813964" cy="508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Staż podyplomowy – 13/12 miesięcy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308F8180-0755-7845-A468-198509E003C5}"/>
              </a:ext>
            </a:extLst>
          </p:cNvPr>
          <p:cNvGrpSpPr/>
          <p:nvPr/>
        </p:nvGrpSpPr>
        <p:grpSpPr>
          <a:xfrm>
            <a:off x="3784876" y="783172"/>
            <a:ext cx="7813964" cy="432963"/>
            <a:chOff x="0" y="3357079"/>
            <a:chExt cx="7813964" cy="432963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5A62264-5F21-AC45-81A4-BD5A5946AAEA}"/>
                </a:ext>
              </a:extLst>
            </p:cNvPr>
            <p:cNvSpPr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27FC0E80-D527-324E-B2AE-CBEBF623F2CD}"/>
                </a:ext>
              </a:extLst>
            </p:cNvPr>
            <p:cNvSpPr txBox="1"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120904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Lekarz/lekarz dentysta</a:t>
              </a:r>
            </a:p>
          </p:txBody>
        </p:sp>
      </p:grpSp>
      <p:sp>
        <p:nvSpPr>
          <p:cNvPr id="12" name="Prążkowana strzałka w prawo 11">
            <a:extLst>
              <a:ext uri="{FF2B5EF4-FFF2-40B4-BE49-F238E27FC236}">
                <a16:creationId xmlns:a16="http://schemas.microsoft.com/office/drawing/2014/main" id="{5845857D-2310-C649-A811-69B58EFEA799}"/>
              </a:ext>
            </a:extLst>
          </p:cNvPr>
          <p:cNvSpPr/>
          <p:nvPr/>
        </p:nvSpPr>
        <p:spPr>
          <a:xfrm rot="5400000">
            <a:off x="7197687" y="1372959"/>
            <a:ext cx="831048" cy="5926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50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3CE21D-2845-4434-8AB7-C027CEAADA1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7640215"/>
              </p:ext>
            </p:extLst>
          </p:nvPr>
        </p:nvGraphicFramePr>
        <p:xfrm>
          <a:off x="4470309" y="916296"/>
          <a:ext cx="6566500" cy="55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EA08AC88-8503-A742-AA93-2A77D66792B3}"/>
              </a:ext>
            </a:extLst>
          </p:cNvPr>
          <p:cNvSpPr/>
          <p:nvPr/>
        </p:nvSpPr>
        <p:spPr>
          <a:xfrm>
            <a:off x="0" y="576072"/>
            <a:ext cx="3401567" cy="56327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1D8AB86B-C1B7-E747-B530-B3E3E84B9528}"/>
              </a:ext>
            </a:extLst>
          </p:cNvPr>
          <p:cNvSpPr txBox="1">
            <a:spLocks/>
          </p:cNvSpPr>
          <p:nvPr/>
        </p:nvSpPr>
        <p:spPr>
          <a:xfrm>
            <a:off x="121434" y="837989"/>
            <a:ext cx="3158698" cy="5108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bg1"/>
                </a:solidFill>
              </a:rPr>
              <a:t>Staż podyplomowy przygotowuje do zawodu i pomaga w wyborze specjalizacji?</a:t>
            </a:r>
          </a:p>
        </p:txBody>
      </p:sp>
      <p:sp>
        <p:nvSpPr>
          <p:cNvPr id="8" name="Tytuł 2">
            <a:extLst>
              <a:ext uri="{FF2B5EF4-FFF2-40B4-BE49-F238E27FC236}">
                <a16:creationId xmlns:a16="http://schemas.microsoft.com/office/drawing/2014/main" id="{4E7F9546-89D1-4B46-8736-0A2771D259B3}"/>
              </a:ext>
            </a:extLst>
          </p:cNvPr>
          <p:cNvSpPr txBox="1">
            <a:spLocks/>
          </p:cNvSpPr>
          <p:nvPr/>
        </p:nvSpPr>
        <p:spPr>
          <a:xfrm>
            <a:off x="8842344" y="245958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392292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3DD612-47BF-49CF-9645-33A4F646D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1" y="2157984"/>
            <a:ext cx="3224783" cy="2455532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Czas trwania stażu podyplomowego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87557BE-5A3F-4DEA-95F5-E903A26EE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747947"/>
              </p:ext>
            </p:extLst>
          </p:nvPr>
        </p:nvGraphicFramePr>
        <p:xfrm>
          <a:off x="2788920" y="1051560"/>
          <a:ext cx="9287260" cy="4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2">
            <a:extLst>
              <a:ext uri="{FF2B5EF4-FFF2-40B4-BE49-F238E27FC236}">
                <a16:creationId xmlns:a16="http://schemas.microsoft.com/office/drawing/2014/main" id="{645C1C07-C3F6-BA47-B533-4D36E50774D2}"/>
              </a:ext>
            </a:extLst>
          </p:cNvPr>
          <p:cNvSpPr txBox="1">
            <a:spLocks/>
          </p:cNvSpPr>
          <p:nvPr/>
        </p:nvSpPr>
        <p:spPr>
          <a:xfrm>
            <a:off x="8986710" y="291678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08605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D3383154-40ED-4A06-859E-DD4667ABE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042330"/>
              </p:ext>
            </p:extLst>
          </p:nvPr>
        </p:nvGraphicFramePr>
        <p:xfrm>
          <a:off x="3694170" y="530352"/>
          <a:ext cx="8238750" cy="601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ytuł 2">
            <a:extLst>
              <a:ext uri="{FF2B5EF4-FFF2-40B4-BE49-F238E27FC236}">
                <a16:creationId xmlns:a16="http://schemas.microsoft.com/office/drawing/2014/main" id="{E0DDDC38-7ED5-A543-A046-5FC823190251}"/>
              </a:ext>
            </a:extLst>
          </p:cNvPr>
          <p:cNvSpPr txBox="1">
            <a:spLocks/>
          </p:cNvSpPr>
          <p:nvPr/>
        </p:nvSpPr>
        <p:spPr>
          <a:xfrm>
            <a:off x="6194830" y="-41148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F6D84EAA-A553-BD4D-9125-CD6690C5172D}"/>
              </a:ext>
            </a:extLst>
          </p:cNvPr>
          <p:cNvSpPr/>
          <p:nvPr/>
        </p:nvSpPr>
        <p:spPr>
          <a:xfrm>
            <a:off x="73150" y="630407"/>
            <a:ext cx="3401567" cy="563270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E9AF591-7903-C147-9DF7-7E9AD50DFAC3}"/>
              </a:ext>
            </a:extLst>
          </p:cNvPr>
          <p:cNvSpPr txBox="1">
            <a:spLocks/>
          </p:cNvSpPr>
          <p:nvPr/>
        </p:nvSpPr>
        <p:spPr>
          <a:xfrm>
            <a:off x="0" y="687384"/>
            <a:ext cx="3401567" cy="5518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bg1"/>
                </a:solidFill>
              </a:rPr>
              <a:t>Staż podyplomowy lekarza powinien składać się z następujących modułów</a:t>
            </a:r>
          </a:p>
        </p:txBody>
      </p:sp>
    </p:spTree>
    <p:extLst>
      <p:ext uri="{BB962C8B-B14F-4D97-AF65-F5344CB8AC3E}">
        <p14:creationId xmlns:p14="http://schemas.microsoft.com/office/powerpoint/2010/main" val="100283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ABE6C-B3A3-2D4F-A67D-E9C7B041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Staż podyplomowy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8C627C-4044-E74E-B545-50B405C39664}"/>
              </a:ext>
            </a:extLst>
          </p:cNvPr>
          <p:cNvGraphicFramePr/>
          <p:nvPr>
            <p:extLst/>
          </p:nvPr>
        </p:nvGraphicFramePr>
        <p:xfrm>
          <a:off x="3775640" y="312560"/>
          <a:ext cx="7813964" cy="5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F3D8FAC7-D784-534D-A2C0-D6314AF11701}"/>
              </a:ext>
            </a:extLst>
          </p:cNvPr>
          <p:cNvGrpSpPr/>
          <p:nvPr/>
        </p:nvGrpSpPr>
        <p:grpSpPr>
          <a:xfrm>
            <a:off x="3775640" y="274911"/>
            <a:ext cx="7813964" cy="941224"/>
            <a:chOff x="0" y="2867643"/>
            <a:chExt cx="7813964" cy="941224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38498055-E8A5-2043-A120-58D9638C7C47}"/>
                </a:ext>
              </a:extLst>
            </p:cNvPr>
            <p:cNvSpPr/>
            <p:nvPr/>
          </p:nvSpPr>
          <p:spPr>
            <a:xfrm>
              <a:off x="0" y="2867643"/>
              <a:ext cx="7813964" cy="94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436F722-2EF3-2841-84EB-D1CD19DD8DA0}"/>
                </a:ext>
              </a:extLst>
            </p:cNvPr>
            <p:cNvSpPr txBox="1"/>
            <p:nvPr/>
          </p:nvSpPr>
          <p:spPr>
            <a:xfrm>
              <a:off x="0" y="2867643"/>
              <a:ext cx="7813964" cy="508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Staż podyplomowy – 13/12 miesięcy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308F8180-0755-7845-A468-198509E003C5}"/>
              </a:ext>
            </a:extLst>
          </p:cNvPr>
          <p:cNvGrpSpPr/>
          <p:nvPr/>
        </p:nvGrpSpPr>
        <p:grpSpPr>
          <a:xfrm>
            <a:off x="3775640" y="783172"/>
            <a:ext cx="7813964" cy="432963"/>
            <a:chOff x="0" y="3357079"/>
            <a:chExt cx="7813964" cy="432963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5A62264-5F21-AC45-81A4-BD5A5946AAEA}"/>
                </a:ext>
              </a:extLst>
            </p:cNvPr>
            <p:cNvSpPr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27FC0E80-D527-324E-B2AE-CBEBF623F2CD}"/>
                </a:ext>
              </a:extLst>
            </p:cNvPr>
            <p:cNvSpPr txBox="1"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120904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Lekarz/lekarz dentysta</a:t>
              </a:r>
            </a:p>
          </p:txBody>
        </p:sp>
      </p:grpSp>
      <p:sp>
        <p:nvSpPr>
          <p:cNvPr id="11" name="Strzałka w lewo i prawo 10">
            <a:extLst>
              <a:ext uri="{FF2B5EF4-FFF2-40B4-BE49-F238E27FC236}">
                <a16:creationId xmlns:a16="http://schemas.microsoft.com/office/drawing/2014/main" id="{2E60658B-B33F-094B-9F45-B1AB7A8B7B2E}"/>
              </a:ext>
            </a:extLst>
          </p:cNvPr>
          <p:cNvSpPr/>
          <p:nvPr/>
        </p:nvSpPr>
        <p:spPr>
          <a:xfrm>
            <a:off x="7154763" y="2903160"/>
            <a:ext cx="922714" cy="4828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ążkowana strzałka w prawo 11">
            <a:extLst>
              <a:ext uri="{FF2B5EF4-FFF2-40B4-BE49-F238E27FC236}">
                <a16:creationId xmlns:a16="http://schemas.microsoft.com/office/drawing/2014/main" id="{5845857D-2310-C649-A811-69B58EFEA799}"/>
              </a:ext>
            </a:extLst>
          </p:cNvPr>
          <p:cNvSpPr/>
          <p:nvPr/>
        </p:nvSpPr>
        <p:spPr>
          <a:xfrm rot="5400000">
            <a:off x="6951695" y="1618951"/>
            <a:ext cx="1328850" cy="5985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23C57AF-028C-1846-B28D-A7140113F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049685"/>
              </p:ext>
            </p:extLst>
          </p:nvPr>
        </p:nvGraphicFramePr>
        <p:xfrm>
          <a:off x="3597331" y="714979"/>
          <a:ext cx="7922029" cy="5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" name="Zaokrąglony prostokąt 22">
            <a:extLst>
              <a:ext uri="{FF2B5EF4-FFF2-40B4-BE49-F238E27FC236}">
                <a16:creationId xmlns:a16="http://schemas.microsoft.com/office/drawing/2014/main" id="{369CC7EA-D899-CC4F-A095-23DDDCCC5A2B}"/>
              </a:ext>
            </a:extLst>
          </p:cNvPr>
          <p:cNvSpPr/>
          <p:nvPr/>
        </p:nvSpPr>
        <p:spPr>
          <a:xfrm>
            <a:off x="3775640" y="1392085"/>
            <a:ext cx="3279786" cy="1476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C28B688-3959-1749-B8BC-FB7F3CE57540}"/>
              </a:ext>
            </a:extLst>
          </p:cNvPr>
          <p:cNvSpPr txBox="1"/>
          <p:nvPr/>
        </p:nvSpPr>
        <p:spPr>
          <a:xfrm>
            <a:off x="3688152" y="1444148"/>
            <a:ext cx="349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>
                <a:solidFill>
                  <a:schemeClr val="bg1"/>
                </a:solidFill>
              </a:rPr>
              <a:t>Staż podyplomowy lekarza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STAŁY (40 tygodni)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PERSONALIZOWANY (12 tygodni)</a:t>
            </a:r>
            <a:endParaRPr lang="pl-PL" sz="1400" dirty="0"/>
          </a:p>
        </p:txBody>
      </p:sp>
      <p:sp>
        <p:nvSpPr>
          <p:cNvPr id="25" name="Zaokrąglony prostokąt 24">
            <a:extLst>
              <a:ext uri="{FF2B5EF4-FFF2-40B4-BE49-F238E27FC236}">
                <a16:creationId xmlns:a16="http://schemas.microsoft.com/office/drawing/2014/main" id="{F904BF3F-5BFA-BE42-B4FB-199C9AECE8B3}"/>
              </a:ext>
            </a:extLst>
          </p:cNvPr>
          <p:cNvSpPr/>
          <p:nvPr/>
        </p:nvSpPr>
        <p:spPr>
          <a:xfrm>
            <a:off x="3772002" y="5967484"/>
            <a:ext cx="3283424" cy="67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Zaokrąglony prostokąt 25">
            <a:extLst>
              <a:ext uri="{FF2B5EF4-FFF2-40B4-BE49-F238E27FC236}">
                <a16:creationId xmlns:a16="http://schemas.microsoft.com/office/drawing/2014/main" id="{7A9BD2D3-3B5A-104D-9B80-568E6E08D8C0}"/>
              </a:ext>
            </a:extLst>
          </p:cNvPr>
          <p:cNvSpPr/>
          <p:nvPr/>
        </p:nvSpPr>
        <p:spPr>
          <a:xfrm>
            <a:off x="8193647" y="1392085"/>
            <a:ext cx="3279786" cy="15171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08078B7-2C5A-D347-8B42-B2CB16D2950F}"/>
              </a:ext>
            </a:extLst>
          </p:cNvPr>
          <p:cNvSpPr txBox="1"/>
          <p:nvPr/>
        </p:nvSpPr>
        <p:spPr>
          <a:xfrm>
            <a:off x="8147719" y="1448345"/>
            <a:ext cx="34418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>
                <a:solidFill>
                  <a:schemeClr val="bg1"/>
                </a:solidFill>
              </a:rPr>
              <a:t>Staż podyplomowy lekarza dentysty</a:t>
            </a:r>
          </a:p>
          <a:p>
            <a:pPr lvl="0" algn="ctr"/>
            <a:endParaRPr lang="pl-PL" sz="16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STAŁY (36 tygodni)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PERSONALIZOWANY (12 tygodni)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1554F4F-2CF9-DA4B-B76C-26CF67BFF41E}"/>
              </a:ext>
            </a:extLst>
          </p:cNvPr>
          <p:cNvSpPr txBox="1"/>
          <p:nvPr/>
        </p:nvSpPr>
        <p:spPr>
          <a:xfrm>
            <a:off x="3858249" y="5921606"/>
            <a:ext cx="315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ŁĄCZNIE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52 TYGODNIE STAŻU PODYPLOMOWEGO</a:t>
            </a:r>
          </a:p>
        </p:txBody>
      </p:sp>
      <p:sp>
        <p:nvSpPr>
          <p:cNvPr id="29" name="Zaokrąglony prostokąt 28">
            <a:extLst>
              <a:ext uri="{FF2B5EF4-FFF2-40B4-BE49-F238E27FC236}">
                <a16:creationId xmlns:a16="http://schemas.microsoft.com/office/drawing/2014/main" id="{78D48107-4065-6344-8D6A-C3867FE22AFB}"/>
              </a:ext>
            </a:extLst>
          </p:cNvPr>
          <p:cNvSpPr/>
          <p:nvPr/>
        </p:nvSpPr>
        <p:spPr>
          <a:xfrm>
            <a:off x="8242639" y="5967484"/>
            <a:ext cx="3230794" cy="6766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FE67AD5-0311-9448-8B7E-5241297D099F}"/>
              </a:ext>
            </a:extLst>
          </p:cNvPr>
          <p:cNvSpPr txBox="1"/>
          <p:nvPr/>
        </p:nvSpPr>
        <p:spPr>
          <a:xfrm>
            <a:off x="8290905" y="5922883"/>
            <a:ext cx="315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ŁĄCZNIE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48 TYGODNI STAŻU PODYPLOMOWEGO</a:t>
            </a:r>
          </a:p>
        </p:txBody>
      </p:sp>
      <p:sp>
        <p:nvSpPr>
          <p:cNvPr id="31" name="Zaokrąglony prostokąt 30">
            <a:extLst>
              <a:ext uri="{FF2B5EF4-FFF2-40B4-BE49-F238E27FC236}">
                <a16:creationId xmlns:a16="http://schemas.microsoft.com/office/drawing/2014/main" id="{708C348B-788E-EE4C-AD99-95C010323B7E}"/>
              </a:ext>
            </a:extLst>
          </p:cNvPr>
          <p:cNvSpPr/>
          <p:nvPr/>
        </p:nvSpPr>
        <p:spPr>
          <a:xfrm>
            <a:off x="5089364" y="1891540"/>
            <a:ext cx="5109681" cy="410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01F086D-9816-B949-8367-1ABC568DDD99}"/>
              </a:ext>
            </a:extLst>
          </p:cNvPr>
          <p:cNvSpPr txBox="1"/>
          <p:nvPr/>
        </p:nvSpPr>
        <p:spPr>
          <a:xfrm>
            <a:off x="5319728" y="1954623"/>
            <a:ext cx="491443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dirty="0">
                <a:solidFill>
                  <a:schemeClr val="bg1"/>
                </a:solidFill>
              </a:rPr>
              <a:t>Kursy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/>
            <a:r>
              <a:rPr lang="pl-PL" dirty="0">
                <a:solidFill>
                  <a:srgbClr val="FFFF00"/>
                </a:solidFill>
              </a:rPr>
              <a:t>Orzecznictwo medyczne</a:t>
            </a:r>
          </a:p>
          <a:p>
            <a:pPr lvl="0"/>
            <a:r>
              <a:rPr lang="pl-PL" dirty="0">
                <a:solidFill>
                  <a:srgbClr val="FFFF00"/>
                </a:solidFill>
              </a:rPr>
              <a:t>Prawo medyczne</a:t>
            </a:r>
          </a:p>
          <a:p>
            <a:r>
              <a:rPr lang="pl-PL" dirty="0">
                <a:solidFill>
                  <a:srgbClr val="FFFF00"/>
                </a:solidFill>
              </a:rPr>
              <a:t>Zdrowie publiczne</a:t>
            </a:r>
          </a:p>
          <a:p>
            <a:pPr lvl="0"/>
            <a:r>
              <a:rPr lang="pl-PL" b="1" dirty="0">
                <a:solidFill>
                  <a:srgbClr val="FFFF00"/>
                </a:solidFill>
              </a:rPr>
              <a:t>Kurs ALS</a:t>
            </a:r>
            <a:r>
              <a:rPr lang="pl-PL" dirty="0">
                <a:solidFill>
                  <a:srgbClr val="FFFF00"/>
                </a:solidFill>
              </a:rPr>
              <a:t>/BLS w Centrach Symulacji Medycznych (5 dni/40h)</a:t>
            </a:r>
            <a:endParaRPr lang="pl-PL" dirty="0">
              <a:solidFill>
                <a:schemeClr val="bg1"/>
              </a:solidFill>
            </a:endParaRPr>
          </a:p>
          <a:p>
            <a:pPr lvl="0"/>
            <a:r>
              <a:rPr lang="pl-PL" b="1" dirty="0">
                <a:solidFill>
                  <a:srgbClr val="FFFF00"/>
                </a:solidFill>
              </a:rPr>
              <a:t>Warsztaty z kompetencji miękkich</a:t>
            </a:r>
            <a:r>
              <a:rPr lang="pl-PL" dirty="0">
                <a:solidFill>
                  <a:srgbClr val="FFFF00"/>
                </a:solidFill>
              </a:rPr>
              <a:t>, </a:t>
            </a:r>
            <a:r>
              <a:rPr lang="pl-PL" b="1" dirty="0">
                <a:solidFill>
                  <a:srgbClr val="FFFF00"/>
                </a:solidFill>
              </a:rPr>
              <a:t>komunikacji lekarz-pacjent oraz asertywności</a:t>
            </a:r>
            <a:r>
              <a:rPr lang="pl-PL" dirty="0">
                <a:solidFill>
                  <a:srgbClr val="FFFF00"/>
                </a:solidFill>
              </a:rPr>
              <a:t> </a:t>
            </a:r>
          </a:p>
          <a:p>
            <a:pPr lvl="0"/>
            <a:endParaRPr lang="pl-PL" dirty="0">
              <a:solidFill>
                <a:srgbClr val="FFFF00"/>
              </a:solidFill>
            </a:endParaRPr>
          </a:p>
          <a:p>
            <a:pPr lvl="0"/>
            <a:r>
              <a:rPr lang="pl-PL" b="1" dirty="0">
                <a:solidFill>
                  <a:schemeClr val="bg1"/>
                </a:solidFill>
              </a:rPr>
              <a:t>Profilaktyka onkologiczna </a:t>
            </a:r>
          </a:p>
          <a:p>
            <a:pPr lvl="0"/>
            <a:r>
              <a:rPr lang="pl-PL" b="1" dirty="0">
                <a:solidFill>
                  <a:schemeClr val="bg1"/>
                </a:solidFill>
              </a:rPr>
              <a:t>Szczepienia ochronne – praktyka – w ramach stażu z pediatrii</a:t>
            </a:r>
          </a:p>
          <a:p>
            <a:pPr lvl="0"/>
            <a:endParaRPr lang="pl-P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DDE9D7-EBEE-5643-BD74-689DBF96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948" y="1424178"/>
            <a:ext cx="7121820" cy="400050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Zakres dat egzaminów bez konkretyzacji</a:t>
            </a:r>
          </a:p>
          <a:p>
            <a:r>
              <a:rPr lang="pl-PL" dirty="0"/>
              <a:t>Obwarowania formalne często uniemożliwiają przystąpienie do egzaminu (konieczne potwierdzenie ukończenia studiów – czas „tylko do 15 lipca”)</a:t>
            </a:r>
          </a:p>
          <a:p>
            <a:r>
              <a:rPr lang="pl-PL" dirty="0"/>
              <a:t>200 pytań na egzaminie – skargi na ich „niepraktyczność”</a:t>
            </a:r>
          </a:p>
          <a:p>
            <a:r>
              <a:rPr lang="pl-PL" dirty="0"/>
              <a:t>Brak publikacji pytań z prawidłowymi odpowiedziami po egzaminie (karencja 5 lat! – niezgodnie z wyrokiem TK)</a:t>
            </a:r>
          </a:p>
          <a:p>
            <a:r>
              <a:rPr lang="pl-PL" dirty="0"/>
              <a:t>Brak aktualizacji bazy przedmiotowej (podręczników, publikacji) obowiązującej do egzaminu</a:t>
            </a:r>
          </a:p>
          <a:p>
            <a:r>
              <a:rPr lang="pl-PL" dirty="0"/>
              <a:t>56% - próg pozytywnego wyniku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7C3B851-77EE-004D-BF84-2FD9110B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OBECNIE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+ WADY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LEK/LDEK</a:t>
            </a:r>
          </a:p>
        </p:txBody>
      </p:sp>
    </p:spTree>
    <p:extLst>
      <p:ext uri="{BB962C8B-B14F-4D97-AF65-F5344CB8AC3E}">
        <p14:creationId xmlns:p14="http://schemas.microsoft.com/office/powerpoint/2010/main" val="18200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5AFFF35-762D-7340-9026-78A3E99B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LEK/LDEK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E447C28A-7CD2-F744-BF09-EE0AA017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372" y="1387602"/>
            <a:ext cx="7057812" cy="4073652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Ustalenie węższego zakresu dat LEK i LDEK – daty znane 6 miesięcy wcześniej</a:t>
            </a:r>
          </a:p>
          <a:p>
            <a:pPr marL="514350" indent="-514350">
              <a:buAutoNum type="arabicPeriod"/>
            </a:pPr>
            <a:r>
              <a:rPr lang="pl-PL" dirty="0"/>
              <a:t>Umożliwienie zdawania LEK/LDEK w trakcie ostatniego roku studiów (po ukończeniu 9 (LDEK) i 11 (LEK) semestrów)</a:t>
            </a:r>
          </a:p>
          <a:p>
            <a:pPr marL="514350" indent="-514350">
              <a:buAutoNum type="arabicPeriod"/>
            </a:pPr>
            <a:r>
              <a:rPr lang="pl-PL" dirty="0"/>
              <a:t>Darmowe 3 podejścia do LEK/LDEK (kolejne płatne)</a:t>
            </a:r>
          </a:p>
          <a:p>
            <a:pPr marL="514350" indent="-514350">
              <a:buAutoNum type="arabicPeriod"/>
            </a:pPr>
            <a:r>
              <a:rPr lang="pl-PL" dirty="0"/>
              <a:t>LEK/LDEK w połowie oparty o przypadki kliniczne (maksimum 10 przypadków z minimum 10 pytaniami do nich) (50/50 – pozostaje 200 pytań)</a:t>
            </a:r>
          </a:p>
          <a:p>
            <a:pPr marL="514350" indent="-514350">
              <a:buAutoNum type="arabicPeriod"/>
            </a:pPr>
            <a:r>
              <a:rPr lang="pl-PL" dirty="0"/>
              <a:t>Publikacja pytań niezwłocznie po zakończeniu egzaminu (realizacja wyroku TK!)</a:t>
            </a:r>
          </a:p>
        </p:txBody>
      </p:sp>
    </p:spTree>
    <p:extLst>
      <p:ext uri="{BB962C8B-B14F-4D97-AF65-F5344CB8AC3E}">
        <p14:creationId xmlns:p14="http://schemas.microsoft.com/office/powerpoint/2010/main" val="30542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9551A-C04E-9048-A04E-A6715B1C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328" y="1565910"/>
            <a:ext cx="7315200" cy="3717036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System regionalny (wojewódzki)</a:t>
            </a:r>
          </a:p>
          <a:p>
            <a:r>
              <a:rPr lang="pl-PL" dirty="0"/>
              <a:t>Możliwość aplikowania na jedną specjalizację, maksymalnie w 3 miejscach w danym województwie</a:t>
            </a:r>
          </a:p>
          <a:p>
            <a:r>
              <a:rPr lang="pl-PL" dirty="0"/>
              <a:t>System niesprawiedliwy społecznie (ta sama specjalizacja wymaga 66% punktów w województwie X ale już 86% w województwie Y)</a:t>
            </a:r>
          </a:p>
          <a:p>
            <a:r>
              <a:rPr lang="pl-PL" dirty="0"/>
              <a:t>Duże obwarowanie biurokratyczne, mnogość urzędów</a:t>
            </a:r>
          </a:p>
          <a:p>
            <a:r>
              <a:rPr lang="pl-PL" dirty="0"/>
              <a:t>Konieczne bezrobocie pomiędzy stażem podyplomowym a szkoleniem specjalizacyjnym</a:t>
            </a:r>
          </a:p>
          <a:p>
            <a:r>
              <a:rPr lang="pl-PL" dirty="0"/>
              <a:t>Odrębny nabór na rezydentury i tryb </a:t>
            </a:r>
            <a:r>
              <a:rPr lang="pl-PL" dirty="0" err="1"/>
              <a:t>pozarezydencki</a:t>
            </a: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4E4E4C9-6335-8D4C-82F4-FBB92967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OBECNIE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+ WADY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Nabór na specjalizacje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5F5D709-5E62-6E47-8B60-A347893F4C2B}"/>
              </a:ext>
            </a:extLst>
          </p:cNvPr>
          <p:cNvSpPr txBox="1"/>
          <p:nvPr/>
        </p:nvSpPr>
        <p:spPr>
          <a:xfrm>
            <a:off x="11082528" y="2459736"/>
            <a:ext cx="40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376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6F042C79-9EB4-C24D-A8CD-5F4B965D6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156001"/>
              </p:ext>
            </p:extLst>
          </p:nvPr>
        </p:nvGraphicFramePr>
        <p:xfrm>
          <a:off x="3182112" y="836676"/>
          <a:ext cx="8469866" cy="545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1">
            <a:extLst>
              <a:ext uri="{FF2B5EF4-FFF2-40B4-BE49-F238E27FC236}">
                <a16:creationId xmlns:a16="http://schemas.microsoft.com/office/drawing/2014/main" id="{905D8E24-D553-1F4E-BBDF-ABE4566AD7AE}"/>
              </a:ext>
            </a:extLst>
          </p:cNvPr>
          <p:cNvSpPr txBox="1">
            <a:spLocks/>
          </p:cNvSpPr>
          <p:nvPr/>
        </p:nvSpPr>
        <p:spPr>
          <a:xfrm>
            <a:off x="-137161" y="1783998"/>
            <a:ext cx="3648457" cy="35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b="1" dirty="0">
                <a:solidFill>
                  <a:schemeClr val="bg1"/>
                </a:solidFill>
              </a:rPr>
              <a:t>Nabór na szkolenie specjalizacyjne powinien odbywać się w trybie</a:t>
            </a:r>
          </a:p>
        </p:txBody>
      </p:sp>
      <p:sp>
        <p:nvSpPr>
          <p:cNvPr id="6" name="Tytuł 2">
            <a:extLst>
              <a:ext uri="{FF2B5EF4-FFF2-40B4-BE49-F238E27FC236}">
                <a16:creationId xmlns:a16="http://schemas.microsoft.com/office/drawing/2014/main" id="{B60BB3EE-1DD7-6549-8B56-AF7A29CA1B34}"/>
              </a:ext>
            </a:extLst>
          </p:cNvPr>
          <p:cNvSpPr txBox="1">
            <a:spLocks/>
          </p:cNvSpPr>
          <p:nvPr/>
        </p:nvSpPr>
        <p:spPr>
          <a:xfrm>
            <a:off x="8729286" y="82296"/>
            <a:ext cx="2755577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85134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3AE6F557-ACE9-8C4F-9D54-53C815C7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Nabór na specjalizacje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7F5730B-6D51-0A42-9DAD-1264307E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684" y="1968246"/>
            <a:ext cx="7315200" cy="291236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System ogólnopolski – oparty o listę rankingową</a:t>
            </a:r>
          </a:p>
          <a:p>
            <a:pPr marL="514350" indent="-514350">
              <a:buAutoNum type="arabicPeriod"/>
            </a:pPr>
            <a:r>
              <a:rPr lang="pl-PL" dirty="0"/>
              <a:t>Możliwość aplikacji na „niemal” dowolną liczbę różnych specjalizacji w dowolnych miastach w Polsce</a:t>
            </a:r>
          </a:p>
          <a:p>
            <a:pPr marL="514350" indent="-514350">
              <a:buAutoNum type="arabicPeriod"/>
            </a:pPr>
            <a:r>
              <a:rPr lang="pl-PL" dirty="0"/>
              <a:t>System przejrzysty – jednostki muszą wykazać posiadane miejsca specjalizacyjne </a:t>
            </a:r>
          </a:p>
          <a:p>
            <a:pPr marL="514350" indent="-514350">
              <a:buAutoNum type="arabicPeriod"/>
            </a:pPr>
            <a:r>
              <a:rPr lang="pl-PL" dirty="0"/>
              <a:t>Jeden nabór na tryb </a:t>
            </a:r>
            <a:r>
              <a:rPr lang="pl-PL" dirty="0" err="1"/>
              <a:t>rezydencki</a:t>
            </a:r>
            <a:r>
              <a:rPr lang="pl-PL" dirty="0"/>
              <a:t> i </a:t>
            </a:r>
            <a:r>
              <a:rPr lang="pl-PL" dirty="0" err="1"/>
              <a:t>pozarezydencki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/>
              <a:t>Przekazanie kompetencji izbom lekarskim</a:t>
            </a:r>
          </a:p>
        </p:txBody>
      </p:sp>
    </p:spTree>
    <p:extLst>
      <p:ext uri="{BB962C8B-B14F-4D97-AF65-F5344CB8AC3E}">
        <p14:creationId xmlns:p14="http://schemas.microsoft.com/office/powerpoint/2010/main" val="310749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5DDD4-198C-9743-B59A-EA2F23B1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151" y="3217813"/>
            <a:ext cx="1010249" cy="1429209"/>
          </a:xfrm>
        </p:spPr>
        <p:txBody>
          <a:bodyPr>
            <a:normAutofit fontScale="90000"/>
          </a:bodyPr>
          <a:lstStyle/>
          <a:p>
            <a:r>
              <a:rPr lang="pl-PL" dirty="0"/>
              <a:t>Dlaczego?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1A7D81-9CF9-F143-979C-3677203B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660" y="5138928"/>
            <a:ext cx="7607808" cy="84582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Realizacja porozumienia Ministra Zdrowia z przedstawicielami lekarzy rezydentów z 8 lutego 2018 roku</a:t>
            </a:r>
          </a:p>
        </p:txBody>
      </p:sp>
      <p:pic>
        <p:nvPicPr>
          <p:cNvPr id="2050" name="Picture 2" descr="Znalezione obrazy dla zapytania jest porozumienie z rezydentami">
            <a:extLst>
              <a:ext uri="{FF2B5EF4-FFF2-40B4-BE49-F238E27FC236}">
                <a16:creationId xmlns:a16="http://schemas.microsoft.com/office/drawing/2014/main" id="{5C88DF0A-738F-5E40-9818-980CA806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60" y="127139"/>
            <a:ext cx="4178808" cy="229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B94843CA-88C7-9442-81A7-A20466877571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Dlaczego?</a:t>
            </a:r>
            <a:endParaRPr lang="pl-PL" dirty="0"/>
          </a:p>
        </p:txBody>
      </p:sp>
      <p:pic>
        <p:nvPicPr>
          <p:cNvPr id="2052" name="Picture 4" descr="Znalezione obrazy dla zapytania jest porozumienie z rezydentami">
            <a:extLst>
              <a:ext uri="{FF2B5EF4-FFF2-40B4-BE49-F238E27FC236}">
                <a16:creationId xmlns:a16="http://schemas.microsoft.com/office/drawing/2014/main" id="{E1DA3973-7518-AD45-8207-9710F428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295" y="1051560"/>
            <a:ext cx="3974465" cy="22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F306983-C4AF-F04A-8011-03823436C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16" y="3493417"/>
            <a:ext cx="7633716" cy="14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8A3B29-EFF3-824E-9F5A-CE5E31352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867184"/>
              </p:ext>
            </p:extLst>
          </p:nvPr>
        </p:nvGraphicFramePr>
        <p:xfrm>
          <a:off x="3766154" y="438210"/>
          <a:ext cx="7793525" cy="78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w dół 27">
            <a:extLst>
              <a:ext uri="{FF2B5EF4-FFF2-40B4-BE49-F238E27FC236}">
                <a16:creationId xmlns:a16="http://schemas.microsoft.com/office/drawing/2014/main" id="{39EC86A7-38AC-B34F-A56C-5DE7B1029CA8}"/>
              </a:ext>
            </a:extLst>
          </p:cNvPr>
          <p:cNvSpPr/>
          <p:nvPr/>
        </p:nvSpPr>
        <p:spPr>
          <a:xfrm rot="16695709">
            <a:off x="7088732" y="3719290"/>
            <a:ext cx="118872" cy="21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trzałka: w dół 26">
            <a:extLst>
              <a:ext uri="{FF2B5EF4-FFF2-40B4-BE49-F238E27FC236}">
                <a16:creationId xmlns:a16="http://schemas.microsoft.com/office/drawing/2014/main" id="{846C8203-6D23-7D4E-8ECF-4BDAAA9347E6}"/>
              </a:ext>
            </a:extLst>
          </p:cNvPr>
          <p:cNvSpPr/>
          <p:nvPr/>
        </p:nvSpPr>
        <p:spPr>
          <a:xfrm>
            <a:off x="8235082" y="2195430"/>
            <a:ext cx="118872" cy="28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rzałka: w dół 25">
            <a:extLst>
              <a:ext uri="{FF2B5EF4-FFF2-40B4-BE49-F238E27FC236}">
                <a16:creationId xmlns:a16="http://schemas.microsoft.com/office/drawing/2014/main" id="{30DE173B-4324-BB41-ABB9-5FCAB215309F}"/>
              </a:ext>
            </a:extLst>
          </p:cNvPr>
          <p:cNvSpPr/>
          <p:nvPr/>
        </p:nvSpPr>
        <p:spPr>
          <a:xfrm>
            <a:off x="5235650" y="2181295"/>
            <a:ext cx="118872" cy="28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A30349-B421-FB42-BC4D-DAFBC94E9156}"/>
              </a:ext>
            </a:extLst>
          </p:cNvPr>
          <p:cNvSpPr txBox="1"/>
          <p:nvPr/>
        </p:nvSpPr>
        <p:spPr>
          <a:xfrm>
            <a:off x="4365804" y="1373923"/>
            <a:ext cx="19752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Lekarz bez specjalizacji, zdany LEK/LDEK</a:t>
            </a:r>
            <a:endParaRPr lang="en-GB" sz="10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4DD0591-8D57-B348-BF9B-36D1CE82D368}"/>
              </a:ext>
            </a:extLst>
          </p:cNvPr>
          <p:cNvSpPr txBox="1"/>
          <p:nvPr/>
        </p:nvSpPr>
        <p:spPr>
          <a:xfrm>
            <a:off x="7407210" y="1373923"/>
            <a:ext cx="186646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Lekarz ze specjalizacją – wynik PES lub LEK/LDEK</a:t>
            </a:r>
            <a:endParaRPr lang="en-GB" sz="10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480E0F-C5AA-6A47-B987-8BE362714B07}"/>
              </a:ext>
            </a:extLst>
          </p:cNvPr>
          <p:cNvSpPr txBox="1"/>
          <p:nvPr/>
        </p:nvSpPr>
        <p:spPr>
          <a:xfrm>
            <a:off x="4270578" y="1982680"/>
            <a:ext cx="50765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b="1" dirty="0"/>
              <a:t>Wybór do 100 miejsc: specjalizacja + miejsce jej odbywania (na terenie całego kraju), uszeregowane pod względem preferencji kandydata</a:t>
            </a:r>
          </a:p>
          <a:p>
            <a:r>
              <a:rPr lang="pl-PL" sz="900" b="1" dirty="0"/>
              <a:t>Widoczne wyłącznie miejsca dostępne w momencie logowania, tj. niezajęte przez lekarzy z wyższą punktacją</a:t>
            </a:r>
            <a:endParaRPr lang="en-GB" sz="9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AB22FCA-74D9-F744-A07B-DDFD6D12B7FD}"/>
              </a:ext>
            </a:extLst>
          </p:cNvPr>
          <p:cNvSpPr txBox="1"/>
          <p:nvPr/>
        </p:nvSpPr>
        <p:spPr>
          <a:xfrm>
            <a:off x="9842412" y="2704386"/>
            <a:ext cx="186697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W przypadku „wypchnięcia” ze wszystkich preferowanych miejsc przez lekarzy z wyższą punktacją – ponowne otwarcie systemu + informacja drogą elektroniczną o konieczności ponownego wyboru miejsca</a:t>
            </a:r>
            <a:endParaRPr lang="en-GB" sz="10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C4C605-5554-9342-B82F-5E8CEE6ACB5D}"/>
              </a:ext>
            </a:extLst>
          </p:cNvPr>
          <p:cNvSpPr txBox="1"/>
          <p:nvPr/>
        </p:nvSpPr>
        <p:spPr>
          <a:xfrm>
            <a:off x="4277601" y="2703285"/>
            <a:ext cx="50906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b="1" dirty="0"/>
              <a:t>WERYFIKACJA – LEKARZE, którzy utracili wszystkie wybrane przez siebie miejsca przystępują do procedury po raz kolejny:</a:t>
            </a:r>
          </a:p>
          <a:p>
            <a:r>
              <a:rPr lang="pl-PL" sz="900" b="1" dirty="0"/>
              <a:t>Wybór do 100 miejsc: specjalizacja + miejsce jej odbywania (na terenie całego kraju), uszeregowane pod względem preferencji kandydata</a:t>
            </a:r>
          </a:p>
          <a:p>
            <a:r>
              <a:rPr lang="pl-PL" sz="900" b="1" dirty="0"/>
              <a:t>Widoczne wyłącznie miejsca dostępne w momencie logowania, tj. niezajęte przez lekarzy z wyższą punktacją</a:t>
            </a:r>
            <a:endParaRPr lang="en-GB" sz="9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1F35F1A-347A-984E-9DE9-344254A5EFAC}"/>
              </a:ext>
            </a:extLst>
          </p:cNvPr>
          <p:cNvSpPr txBox="1"/>
          <p:nvPr/>
        </p:nvSpPr>
        <p:spPr>
          <a:xfrm>
            <a:off x="5660657" y="2447585"/>
            <a:ext cx="275086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800" b="1" dirty="0"/>
              <a:t>ZAMKNIĘCIE SYSTEMU PO 10 dniach kalendarzowych</a:t>
            </a:r>
            <a:endParaRPr lang="en-GB" sz="8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5FF41EA-EA6D-974A-9C26-BBC7544F044F}"/>
              </a:ext>
            </a:extLst>
          </p:cNvPr>
          <p:cNvSpPr txBox="1"/>
          <p:nvPr/>
        </p:nvSpPr>
        <p:spPr>
          <a:xfrm>
            <a:off x="5673021" y="3440111"/>
            <a:ext cx="33766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800" b="1" dirty="0"/>
              <a:t>ZAMKNIĘCIE SYSTEMU PO 7 dniach kalendarzowych</a:t>
            </a:r>
            <a:endParaRPr lang="en-GB" sz="800" b="1" dirty="0"/>
          </a:p>
        </p:txBody>
      </p:sp>
      <p:sp>
        <p:nvSpPr>
          <p:cNvPr id="15" name="Strzałka: zakrzywiona w lewo 14">
            <a:extLst>
              <a:ext uri="{FF2B5EF4-FFF2-40B4-BE49-F238E27FC236}">
                <a16:creationId xmlns:a16="http://schemas.microsoft.com/office/drawing/2014/main" id="{DE87E488-65DE-FC49-BC9E-527FAA42EDE0}"/>
              </a:ext>
            </a:extLst>
          </p:cNvPr>
          <p:cNvSpPr/>
          <p:nvPr/>
        </p:nvSpPr>
        <p:spPr>
          <a:xfrm>
            <a:off x="9414650" y="2454075"/>
            <a:ext cx="287741" cy="8350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Strzałka: zakrzywiona w lewo 15">
            <a:extLst>
              <a:ext uri="{FF2B5EF4-FFF2-40B4-BE49-F238E27FC236}">
                <a16:creationId xmlns:a16="http://schemas.microsoft.com/office/drawing/2014/main" id="{5A5A3930-5498-A148-BBE1-BAAF4F774A61}"/>
              </a:ext>
            </a:extLst>
          </p:cNvPr>
          <p:cNvSpPr/>
          <p:nvPr/>
        </p:nvSpPr>
        <p:spPr>
          <a:xfrm>
            <a:off x="9420607" y="3327506"/>
            <a:ext cx="287741" cy="8350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709B43-0905-824D-B5A6-3CBF2E7CD3D3}"/>
              </a:ext>
            </a:extLst>
          </p:cNvPr>
          <p:cNvSpPr txBox="1"/>
          <p:nvPr/>
        </p:nvSpPr>
        <p:spPr>
          <a:xfrm>
            <a:off x="3682687" y="2275014"/>
            <a:ext cx="14389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</a:t>
            </a:r>
            <a:endParaRPr lang="en-GB" sz="10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45D2E81-78EF-F741-A963-7C6A4C487107}"/>
              </a:ext>
            </a:extLst>
          </p:cNvPr>
          <p:cNvSpPr txBox="1"/>
          <p:nvPr/>
        </p:nvSpPr>
        <p:spPr>
          <a:xfrm>
            <a:off x="3682687" y="3081285"/>
            <a:ext cx="14389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II</a:t>
            </a:r>
            <a:endParaRPr lang="en-GB" sz="10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4571917-C829-1C4C-A8BE-7BBF559B377D}"/>
              </a:ext>
            </a:extLst>
          </p:cNvPr>
          <p:cNvSpPr txBox="1"/>
          <p:nvPr/>
        </p:nvSpPr>
        <p:spPr>
          <a:xfrm>
            <a:off x="3682687" y="4063981"/>
            <a:ext cx="14389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III</a:t>
            </a:r>
            <a:endParaRPr lang="en-GB" sz="10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2E2BF34-FAB8-B64D-8C7F-2ECD84C8785D}"/>
              </a:ext>
            </a:extLst>
          </p:cNvPr>
          <p:cNvSpPr txBox="1"/>
          <p:nvPr/>
        </p:nvSpPr>
        <p:spPr>
          <a:xfrm>
            <a:off x="3595402" y="5332331"/>
            <a:ext cx="818871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II i III wyłącznie u lekarzy, którzy nie zakwalifikowali się do żadnego miejsca specjalizacyjnego w poprzednich etapach i nie zdążyli ponownie złożyć wniosku przed zamknięciem systemu</a:t>
            </a:r>
          </a:p>
          <a:p>
            <a:r>
              <a:rPr lang="pl-PL" sz="1000" b="1" dirty="0"/>
              <a:t>Miejsca specjalizacyjne są przyznawane w pierwszej kolejności dla lekarzy z wyższą punktacją (punkty za LEK/LDEK/ocena po PES), niezależnie od trybu specjalizacji</a:t>
            </a:r>
          </a:p>
          <a:p>
            <a:r>
              <a:rPr lang="pl-PL" sz="1000" b="1" dirty="0"/>
              <a:t>W przypadku punktacji mniejszej niż wymagana do ostatecznego wyboru miejsca szkoleniowego system automatycznie przydziela do wolnego miejsca w danej specjalizacji – na koniec całego procesu lekarz/lekarz dentysta akceptuje to miejsce, wybiera inną specjalizację lub rezygnuje z rezydentury</a:t>
            </a:r>
            <a:endParaRPr lang="en-GB" sz="1000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CD352CA-8E4F-274C-A691-3E9DB1BFAF24}"/>
              </a:ext>
            </a:extLst>
          </p:cNvPr>
          <p:cNvSpPr txBox="1"/>
          <p:nvPr/>
        </p:nvSpPr>
        <p:spPr>
          <a:xfrm>
            <a:off x="4806061" y="5057330"/>
            <a:ext cx="1137539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REZYDENTURA</a:t>
            </a:r>
            <a:endParaRPr lang="en-GB" sz="1000" b="1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1506B33-A59B-E84F-AD96-B68B9B0FEE8A}"/>
              </a:ext>
            </a:extLst>
          </p:cNvPr>
          <p:cNvSpPr txBox="1"/>
          <p:nvPr/>
        </p:nvSpPr>
        <p:spPr>
          <a:xfrm>
            <a:off x="7547565" y="5071465"/>
            <a:ext cx="1651299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TRYB POZAREZYDENCKI</a:t>
            </a:r>
            <a:endParaRPr lang="en-GB" sz="1000" b="1" dirty="0"/>
          </a:p>
        </p:txBody>
      </p:sp>
      <p:sp>
        <p:nvSpPr>
          <p:cNvPr id="23" name="Strzałka: w dół 27">
            <a:extLst>
              <a:ext uri="{FF2B5EF4-FFF2-40B4-BE49-F238E27FC236}">
                <a16:creationId xmlns:a16="http://schemas.microsoft.com/office/drawing/2014/main" id="{8BE19A0B-E03E-464C-B7C6-A7812CF25330}"/>
              </a:ext>
            </a:extLst>
          </p:cNvPr>
          <p:cNvSpPr/>
          <p:nvPr/>
        </p:nvSpPr>
        <p:spPr>
          <a:xfrm rot="4914077">
            <a:off x="6381906" y="3716220"/>
            <a:ext cx="118872" cy="21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7F73F78-96F3-B44A-AD90-63A44B7A3E70}"/>
              </a:ext>
            </a:extLst>
          </p:cNvPr>
          <p:cNvSpPr txBox="1"/>
          <p:nvPr/>
        </p:nvSpPr>
        <p:spPr>
          <a:xfrm>
            <a:off x="4270578" y="3694650"/>
            <a:ext cx="5090642" cy="9848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WERYFIKACJA – LEKARZE, którzy utracili wszystkie wybrane przez siebie miejsca przystępują do procedury po raz kolejny:</a:t>
            </a:r>
          </a:p>
          <a:p>
            <a:r>
              <a:rPr lang="pl-PL" sz="1000" b="1" dirty="0"/>
              <a:t>Wybór do 100 miejsc: specjalizacja + oddział (na terenie całego kraju), uszeregowane pod względem preferencji kandydata</a:t>
            </a:r>
          </a:p>
          <a:p>
            <a:r>
              <a:rPr lang="pl-PL" sz="900" b="1" dirty="0"/>
              <a:t>Widoczne wyłącznie miejsca dostępne w momencie logowania, tj. niezajęte przez lekarzy z wyższą punktacją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71D9DDB-C70B-F94F-8CA4-17E46967743F}"/>
              </a:ext>
            </a:extLst>
          </p:cNvPr>
          <p:cNvSpPr txBox="1"/>
          <p:nvPr/>
        </p:nvSpPr>
        <p:spPr>
          <a:xfrm>
            <a:off x="5146998" y="4462272"/>
            <a:ext cx="412668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800" b="1" dirty="0"/>
              <a:t>ZAMKNIĘCIE SYSTEMU PO 4 dniach kalendarzowych + 3 dni kalendarzowe „dogrywki”</a:t>
            </a:r>
            <a:endParaRPr lang="en-GB" sz="800" b="1" dirty="0"/>
          </a:p>
        </p:txBody>
      </p:sp>
      <p:sp>
        <p:nvSpPr>
          <p:cNvPr id="26" name="Strzałka: w dół 22">
            <a:extLst>
              <a:ext uri="{FF2B5EF4-FFF2-40B4-BE49-F238E27FC236}">
                <a16:creationId xmlns:a16="http://schemas.microsoft.com/office/drawing/2014/main" id="{C49B519E-5D19-AB47-B587-9CB2CC61400F}"/>
              </a:ext>
            </a:extLst>
          </p:cNvPr>
          <p:cNvSpPr/>
          <p:nvPr/>
        </p:nvSpPr>
        <p:spPr>
          <a:xfrm rot="4016657">
            <a:off x="7208575" y="1439589"/>
            <a:ext cx="128631" cy="72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rzałka: w dół 22">
            <a:extLst>
              <a:ext uri="{FF2B5EF4-FFF2-40B4-BE49-F238E27FC236}">
                <a16:creationId xmlns:a16="http://schemas.microsoft.com/office/drawing/2014/main" id="{054C9405-52B0-9A4C-99E5-5D0E0B4D6994}"/>
              </a:ext>
            </a:extLst>
          </p:cNvPr>
          <p:cNvSpPr/>
          <p:nvPr/>
        </p:nvSpPr>
        <p:spPr>
          <a:xfrm rot="17487530">
            <a:off x="6453675" y="1448231"/>
            <a:ext cx="128631" cy="72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E7B399AF-0596-3B4D-9308-A7D700D4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MODEL IDEOWY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Nabór na specjalizacje</a:t>
            </a:r>
          </a:p>
        </p:txBody>
      </p:sp>
    </p:spTree>
    <p:extLst>
      <p:ext uri="{BB962C8B-B14F-4D97-AF65-F5344CB8AC3E}">
        <p14:creationId xmlns:p14="http://schemas.microsoft.com/office/powerpoint/2010/main" val="23922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2C0C64-0EDC-1746-81B7-28F44B52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3856"/>
            <a:ext cx="3447288" cy="4591164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OBECNIE</a:t>
            </a:r>
            <a:br>
              <a:rPr lang="pl-PL" dirty="0">
                <a:solidFill>
                  <a:srgbClr val="7030A0"/>
                </a:solidFill>
              </a:rPr>
            </a:br>
            <a:r>
              <a:rPr lang="pl-PL" dirty="0">
                <a:solidFill>
                  <a:srgbClr val="7030A0"/>
                </a:solidFill>
              </a:rPr>
              <a:t>+ WADY</a:t>
            </a:r>
            <a:br>
              <a:rPr lang="pl-PL" dirty="0">
                <a:solidFill>
                  <a:srgbClr val="7030A0"/>
                </a:solidFill>
              </a:rPr>
            </a:br>
            <a:br>
              <a:rPr lang="pl-PL" dirty="0">
                <a:solidFill>
                  <a:srgbClr val="7030A0"/>
                </a:solidFill>
              </a:rPr>
            </a:br>
            <a:br>
              <a:rPr lang="pl-PL" dirty="0"/>
            </a:br>
            <a:r>
              <a:rPr lang="pl-PL" dirty="0"/>
              <a:t>Przebieg i zasady szkolenia specjalizacyjnego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BEC857-1EAC-6A4C-9423-211451D17A01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Aplikowanie na wszystkie specjalizacje tuż po stażu podyplomowym</a:t>
            </a:r>
          </a:p>
          <a:p>
            <a:r>
              <a:rPr lang="pl-PL" dirty="0"/>
              <a:t>Specjalizacje modułowe oraz jednolite</a:t>
            </a:r>
          </a:p>
          <a:p>
            <a:r>
              <a:rPr lang="pl-PL" dirty="0"/>
              <a:t>Brak weryfikacji wiedzy po module podstawowym</a:t>
            </a:r>
          </a:p>
          <a:p>
            <a:r>
              <a:rPr lang="pl-PL" dirty="0"/>
              <a:t>Brak „widoczności” lekarza w trakcie szkolenia specjalizacyjnego przez płatnika</a:t>
            </a:r>
          </a:p>
          <a:p>
            <a:r>
              <a:rPr lang="pl-PL" dirty="0"/>
              <a:t>Brak możliwości zmiany rezydentury skutkujące rezygnacją lub niepodjęciem pracy w danej specjalności (strata publicznych pieniędzy)</a:t>
            </a:r>
          </a:p>
          <a:p>
            <a:r>
              <a:rPr lang="pl-PL" dirty="0"/>
              <a:t>Brak motywacji kierowników specjalizacji do szkolenia kolegów</a:t>
            </a:r>
          </a:p>
          <a:p>
            <a:r>
              <a:rPr lang="pl-PL" dirty="0"/>
              <a:t>Ogromna ilość biurokracji (m.in. do 2000 procedur do każdorazowego udokumentowania)</a:t>
            </a:r>
          </a:p>
          <a:p>
            <a:r>
              <a:rPr lang="pl-PL" dirty="0"/>
              <a:t>Brak realnego kontaktu kierownika specjalizacji ze </a:t>
            </a:r>
            <a:r>
              <a:rPr lang="pl-PL" dirty="0" err="1"/>
              <a:t>specjalizantem</a:t>
            </a:r>
            <a:r>
              <a:rPr lang="pl-PL" dirty="0"/>
              <a:t> (zaprzepaszczenie roli mistrz-uczeń)</a:t>
            </a:r>
          </a:p>
        </p:txBody>
      </p:sp>
    </p:spTree>
    <p:extLst>
      <p:ext uri="{BB962C8B-B14F-4D97-AF65-F5344CB8AC3E}">
        <p14:creationId xmlns:p14="http://schemas.microsoft.com/office/powerpoint/2010/main" val="3322967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B12936E0-601C-0445-8441-773357773F28}"/>
              </a:ext>
            </a:extLst>
          </p:cNvPr>
          <p:cNvSpPr txBox="1">
            <a:spLocks/>
          </p:cNvSpPr>
          <p:nvPr/>
        </p:nvSpPr>
        <p:spPr>
          <a:xfrm>
            <a:off x="176966" y="1273666"/>
            <a:ext cx="3008193" cy="452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bg1"/>
                </a:solidFill>
              </a:rPr>
              <a:t>Czy uważa Pani/Pan, że zmiana specjalizacji powinna być możliwa po jej rozpoczęciu?</a:t>
            </a:r>
          </a:p>
        </p:txBody>
      </p:sp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CF7E85BE-79A2-3849-998B-C72560F75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855075"/>
              </p:ext>
            </p:extLst>
          </p:nvPr>
        </p:nvGraphicFramePr>
        <p:xfrm>
          <a:off x="667512" y="986417"/>
          <a:ext cx="11297990" cy="509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EF887597-5527-7349-AA13-DDCE00E303D2}"/>
              </a:ext>
            </a:extLst>
          </p:cNvPr>
          <p:cNvSpPr txBox="1">
            <a:spLocks/>
          </p:cNvSpPr>
          <p:nvPr/>
        </p:nvSpPr>
        <p:spPr>
          <a:xfrm>
            <a:off x="8710999" y="186317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3090396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5CBB950-59A3-DC42-8B38-A04410B7A0A6}"/>
              </a:ext>
            </a:extLst>
          </p:cNvPr>
          <p:cNvSpPr txBox="1">
            <a:spLocks/>
          </p:cNvSpPr>
          <p:nvPr/>
        </p:nvSpPr>
        <p:spPr>
          <a:xfrm>
            <a:off x="155448" y="1019556"/>
            <a:ext cx="3218688" cy="4576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/>
              <a:t>Czy obecna forma nadzoru nad szkoleniem specjalizacyjnym jest jasna, prosta i przejrzysta?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22389AC1-BD6D-EF4F-9A7A-431672B6D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31336"/>
              </p:ext>
            </p:extLst>
          </p:nvPr>
        </p:nvGraphicFramePr>
        <p:xfrm>
          <a:off x="3848538" y="943828"/>
          <a:ext cx="7745591" cy="472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182F0BC8-21AD-6842-AE1D-823988F359D5}"/>
              </a:ext>
            </a:extLst>
          </p:cNvPr>
          <p:cNvSpPr txBox="1">
            <a:spLocks/>
          </p:cNvSpPr>
          <p:nvPr/>
        </p:nvSpPr>
        <p:spPr>
          <a:xfrm>
            <a:off x="8710999" y="186317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60355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A028CD5-7F0E-FC4F-8487-EE4FF561A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3856"/>
            <a:ext cx="3447288" cy="4591164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>
                <a:solidFill>
                  <a:srgbClr val="7030A0"/>
                </a:solidFill>
              </a:rPr>
            </a:br>
            <a:br>
              <a:rPr lang="pl-PL" dirty="0">
                <a:solidFill>
                  <a:srgbClr val="7030A0"/>
                </a:solidFill>
              </a:rPr>
            </a:br>
            <a:br>
              <a:rPr lang="pl-PL" dirty="0">
                <a:solidFill>
                  <a:srgbClr val="7030A0"/>
                </a:solidFill>
              </a:rPr>
            </a:br>
            <a:br>
              <a:rPr lang="pl-PL" dirty="0"/>
            </a:br>
            <a:r>
              <a:rPr lang="pl-PL" dirty="0"/>
              <a:t>Przebieg i zasady szkolenia specjalizacyjnego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EE54F56-6D2E-314E-AEA8-5DB0E49D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04" y="670236"/>
            <a:ext cx="7315200" cy="551840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dirty="0"/>
              <a:t>Podział na specjalizacje, specjalizacje szczegółowe (podspecjalizacje) i umiejętności lekarskie</a:t>
            </a:r>
          </a:p>
          <a:p>
            <a:pPr marL="514350" indent="-514350">
              <a:buAutoNum type="arabicPeriod"/>
            </a:pPr>
            <a:r>
              <a:rPr lang="pl-PL" dirty="0"/>
              <a:t>Umożliwienie zmiany rezydentury</a:t>
            </a:r>
          </a:p>
          <a:p>
            <a:pPr marL="514350" indent="-514350">
              <a:buAutoNum type="arabicPeriod"/>
            </a:pPr>
            <a:r>
              <a:rPr lang="pl-PL" dirty="0"/>
              <a:t>Ograniczenie możliwości prowadzenia pracy rezydentów w trybie zmianowym lub równoważnym (wsparcie relacji mistrz-uczeń)</a:t>
            </a:r>
          </a:p>
          <a:p>
            <a:pPr marL="514350" indent="-514350">
              <a:buAutoNum type="arabicPeriod"/>
            </a:pPr>
            <a:r>
              <a:rPr lang="pl-PL" dirty="0"/>
              <a:t>Ułatwienia dotyczące SMK</a:t>
            </a:r>
          </a:p>
          <a:p>
            <a:pPr marL="971550" lvl="1" indent="-514350">
              <a:buAutoNum type="arabicPeriod"/>
            </a:pPr>
            <a:r>
              <a:rPr lang="pl-PL" dirty="0"/>
              <a:t>Sekretarki medyczne</a:t>
            </a:r>
          </a:p>
          <a:p>
            <a:pPr marL="971550" lvl="1" indent="-514350">
              <a:buAutoNum type="arabicPeriod"/>
            </a:pPr>
            <a:r>
              <a:rPr lang="pl-PL" dirty="0"/>
              <a:t>Zaliczanie blokowe umiejętności przez kierownika specjalizacji a nie setek/tysięcy poszczególnych procedur</a:t>
            </a:r>
          </a:p>
          <a:p>
            <a:pPr marL="514350" indent="-514350">
              <a:buAutoNum type="arabicPeriod"/>
            </a:pPr>
            <a:r>
              <a:rPr lang="pl-PL" dirty="0"/>
              <a:t>Wynagrodzenie dla kierowników specjalizacji (min. 1 tyś. zł brutto za każdego </a:t>
            </a:r>
            <a:r>
              <a:rPr lang="pl-PL" dirty="0" err="1"/>
              <a:t>specjalizanta</a:t>
            </a:r>
            <a:r>
              <a:rPr lang="pl-PL" dirty="0"/>
              <a:t>)</a:t>
            </a:r>
          </a:p>
          <a:p>
            <a:pPr marL="514350" indent="-514350">
              <a:buAutoNum type="arabicPeriod"/>
            </a:pPr>
            <a:r>
              <a:rPr lang="pl-PL" dirty="0"/>
              <a:t>Egzamin testowy zaliczający moduł podstawowy (PEM – państwowy egzamin modułowy) – ugruntowanie wiedzy podstawowej</a:t>
            </a:r>
          </a:p>
          <a:p>
            <a:pPr marL="514350" indent="-514350">
              <a:buAutoNum type="arabicPeriod"/>
            </a:pPr>
            <a:r>
              <a:rPr lang="pl-PL" dirty="0"/>
              <a:t>Kolejny etap </a:t>
            </a:r>
            <a:r>
              <a:rPr lang="pl-PL" dirty="0">
                <a:sym typeface="Wingdings" panose="05000000000000000000" pitchFamily="2" charset="2"/>
              </a:rPr>
              <a:t> modyfikacja programów specjalizacji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33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3E3BA-3EE7-0B44-8E12-C353630C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19"/>
            <a:ext cx="3429000" cy="4764901"/>
          </a:xfrm>
        </p:spPr>
        <p:txBody>
          <a:bodyPr/>
          <a:lstStyle/>
          <a:p>
            <a:r>
              <a:rPr lang="pl-PL" dirty="0"/>
              <a:t>Państwowy Egzamin Modułowy (PEM)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CAA20A-9F60-4B48-BC5D-F91B7304B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TAK, ale: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Znaczący wzrost wynagrodzenia po PEM (z 2 lub 2,25 „średniej krajowej” na 2,5 lub 2,75 „średniej krajowej – </a:t>
            </a:r>
            <a:r>
              <a:rPr lang="pl-PL" dirty="0" err="1"/>
              <a:t>niepriorytetowe</a:t>
            </a:r>
            <a:r>
              <a:rPr lang="pl-PL" dirty="0"/>
              <a:t>/priorytetowe)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PEM oparty w całości o „bazę pytań”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Samodzielność lekarza po PEM – możliwość kontraktowania przez szpitale wybranych świadczeń (”koszykowych”) na lekarza po PEM – możliwość negocjacji procentu od procedury dla lekarza po PEM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Możliwość zdawania PES na ostatnim roku specjalizacji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15 dni urlopu szkoleniowego przed PEM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Jeżeli nie spełnione powyższe warunki – PEM </a:t>
            </a:r>
            <a:r>
              <a:rPr lang="pl-PL" u="sng" dirty="0">
                <a:solidFill>
                  <a:srgbClr val="0070C0"/>
                </a:solidFill>
              </a:rPr>
              <a:t>dobrowolny</a:t>
            </a:r>
          </a:p>
        </p:txBody>
      </p:sp>
    </p:spTree>
    <p:extLst>
      <p:ext uri="{BB962C8B-B14F-4D97-AF65-F5344CB8AC3E}">
        <p14:creationId xmlns:p14="http://schemas.microsoft.com/office/powerpoint/2010/main" val="3367414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54255-F523-7047-91F4-5AC690C26951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Obwarowania formalne często uniemożliwiają przystąpienie do egzaminu (konieczne potwierdzenie ukończenia specjalizacji – czas pomiędzy ukończeniem a egzaminem niewykorzystany)</a:t>
            </a:r>
          </a:p>
          <a:p>
            <a:r>
              <a:rPr lang="pl-PL" dirty="0"/>
              <a:t>120 pytań na egzaminie – skargi na ich „niepraktyczność”</a:t>
            </a:r>
          </a:p>
          <a:p>
            <a:r>
              <a:rPr lang="pl-PL" dirty="0"/>
              <a:t>Brak publikacji pytań z prawidłowymi odpowiedziami po egzaminie (karencja 5 lat! – niezgodnie z wyrokiem TK)</a:t>
            </a:r>
          </a:p>
          <a:p>
            <a:r>
              <a:rPr lang="pl-PL" dirty="0"/>
              <a:t>Brak aktualizacji bazy przedmiotowej (podręczników, publikacji) obowiązującej do egzaminu</a:t>
            </a:r>
          </a:p>
          <a:p>
            <a:r>
              <a:rPr lang="pl-PL" dirty="0"/>
              <a:t>60% - próg pozytywnego wyniku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9A5150C-E071-1543-9116-060DB909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097"/>
            <a:ext cx="3429000" cy="5216651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OBECNIE</a:t>
            </a:r>
            <a:br>
              <a:rPr lang="pl-PL" sz="3200" dirty="0">
                <a:solidFill>
                  <a:srgbClr val="7030A0"/>
                </a:solidFill>
              </a:rPr>
            </a:br>
            <a:r>
              <a:rPr lang="pl-PL" sz="3200" dirty="0">
                <a:solidFill>
                  <a:srgbClr val="7030A0"/>
                </a:solidFill>
              </a:rPr>
              <a:t>+ WADY</a:t>
            </a:r>
            <a:br>
              <a:rPr lang="pl-PL" sz="3200" dirty="0">
                <a:solidFill>
                  <a:srgbClr val="7030A0"/>
                </a:solidFill>
              </a:rPr>
            </a:br>
            <a:br>
              <a:rPr lang="pl-PL" sz="3200" dirty="0">
                <a:solidFill>
                  <a:srgbClr val="7030A0"/>
                </a:solidFill>
              </a:rPr>
            </a:br>
            <a:br>
              <a:rPr lang="pl-PL" sz="3200" dirty="0">
                <a:solidFill>
                  <a:srgbClr val="7030A0"/>
                </a:solidFill>
              </a:rPr>
            </a:br>
            <a:br>
              <a:rPr lang="pl-PL" sz="3200" dirty="0"/>
            </a:br>
            <a:r>
              <a:rPr lang="pl-PL" sz="3200" dirty="0"/>
              <a:t>Państwowy Egzamin Specjalizacyjny (PES)</a:t>
            </a:r>
          </a:p>
        </p:txBody>
      </p:sp>
    </p:spTree>
    <p:extLst>
      <p:ext uri="{BB962C8B-B14F-4D97-AF65-F5344CB8AC3E}">
        <p14:creationId xmlns:p14="http://schemas.microsoft.com/office/powerpoint/2010/main" val="307333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3A1868AE-901D-234E-AA9C-493F6F2AE1BA}"/>
              </a:ext>
            </a:extLst>
          </p:cNvPr>
          <p:cNvSpPr txBox="1">
            <a:spLocks/>
          </p:cNvSpPr>
          <p:nvPr/>
        </p:nvSpPr>
        <p:spPr>
          <a:xfrm>
            <a:off x="159329" y="1087568"/>
            <a:ext cx="3297103" cy="470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>
                <a:solidFill>
                  <a:schemeClr val="bg1"/>
                </a:solidFill>
              </a:rPr>
              <a:t>Kiedy powinno się przystępować do PES?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92B66B33-2FDA-3E46-9E40-027DBF571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429691"/>
              </p:ext>
            </p:extLst>
          </p:nvPr>
        </p:nvGraphicFramePr>
        <p:xfrm>
          <a:off x="3246120" y="986417"/>
          <a:ext cx="8175553" cy="491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800243EF-487A-CD49-8E1C-15B522CEE3E8}"/>
              </a:ext>
            </a:extLst>
          </p:cNvPr>
          <p:cNvSpPr txBox="1">
            <a:spLocks/>
          </p:cNvSpPr>
          <p:nvPr/>
        </p:nvSpPr>
        <p:spPr>
          <a:xfrm>
            <a:off x="8976175" y="117737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771221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A2D54-0415-9949-9871-6FEEFE96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Czy pytania do PES powinny być upublicznione (zaraz po egzaminie)?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5528E6-3772-494A-9D0D-931892E0F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613929"/>
              </p:ext>
            </p:extLst>
          </p:nvPr>
        </p:nvGraphicFramePr>
        <p:xfrm>
          <a:off x="3793581" y="852076"/>
          <a:ext cx="7442951" cy="514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2">
            <a:extLst>
              <a:ext uri="{FF2B5EF4-FFF2-40B4-BE49-F238E27FC236}">
                <a16:creationId xmlns:a16="http://schemas.microsoft.com/office/drawing/2014/main" id="{8AD436A2-E60D-CC4A-9932-88C7DD38F385}"/>
              </a:ext>
            </a:extLst>
          </p:cNvPr>
          <p:cNvSpPr txBox="1">
            <a:spLocks/>
          </p:cNvSpPr>
          <p:nvPr/>
        </p:nvSpPr>
        <p:spPr>
          <a:xfrm>
            <a:off x="8976175" y="117737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2233877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F38BE5A-DC13-9E46-8B16-69F306AA4CDB}"/>
              </a:ext>
            </a:extLst>
          </p:cNvPr>
          <p:cNvSpPr txBox="1">
            <a:spLocks/>
          </p:cNvSpPr>
          <p:nvPr/>
        </p:nvSpPr>
        <p:spPr>
          <a:xfrm>
            <a:off x="27708" y="736026"/>
            <a:ext cx="3575028" cy="549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>
                <a:solidFill>
                  <a:schemeClr val="bg1"/>
                </a:solidFill>
              </a:rPr>
              <a:t>Czy PES powinien być ujednolicony z europejskimi egzaminami specjalizacyjnymi?</a:t>
            </a:r>
            <a:br>
              <a:rPr lang="pl-PL" sz="2500">
                <a:solidFill>
                  <a:schemeClr val="bg1"/>
                </a:solidFill>
              </a:rPr>
            </a:br>
            <a:endParaRPr lang="pl-PL" sz="25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320A160-D95D-7C49-9D88-2A176C9B0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708647"/>
              </p:ext>
            </p:extLst>
          </p:nvPr>
        </p:nvGraphicFramePr>
        <p:xfrm>
          <a:off x="3989184" y="868681"/>
          <a:ext cx="6665976" cy="559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E351D01C-DC53-454C-83F1-A79B41BD61DD}"/>
              </a:ext>
            </a:extLst>
          </p:cNvPr>
          <p:cNvSpPr txBox="1">
            <a:spLocks/>
          </p:cNvSpPr>
          <p:nvPr/>
        </p:nvSpPr>
        <p:spPr>
          <a:xfrm>
            <a:off x="8839015" y="297181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201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8B116-0571-2F43-B300-04B85039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2D9DDD-F10B-7245-8373-1085B93FD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Porozumienie z Ministrem Zdrowia uwypukliło zmiany kierunkowo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Prolongata prac na bazie porozumienia w ministerialnym zespole:</a:t>
            </a:r>
          </a:p>
          <a:p>
            <a:pPr lvl="1"/>
            <a:r>
              <a:rPr lang="pl-PL" dirty="0"/>
              <a:t>Konieczność reformy systemu kształcenia podyplomowego</a:t>
            </a:r>
          </a:p>
          <a:p>
            <a:pPr lvl="1"/>
            <a:r>
              <a:rPr lang="pl-PL" dirty="0"/>
              <a:t>Konieczność reformy prawa pracy</a:t>
            </a:r>
          </a:p>
          <a:p>
            <a:pPr marL="502920" lvl="1" indent="0">
              <a:buNone/>
            </a:pPr>
            <a:endParaRPr lang="pl-PL" dirty="0"/>
          </a:p>
          <a:p>
            <a:r>
              <a:rPr lang="pl-PL" dirty="0"/>
              <a:t>Zasady prac w zespole: rezydent na czele, ostateczna decyzja co do kształtu dokumentu końcowego w gestii przewodniczącego zespołu, swoboda działania i propozycji zmian, ”carte blanche” – okrojona do racjonalnych realiów i możliwości systemu, realizacja wieloletnich postulatów</a:t>
            </a:r>
          </a:p>
        </p:txBody>
      </p:sp>
    </p:spTree>
    <p:extLst>
      <p:ext uri="{BB962C8B-B14F-4D97-AF65-F5344CB8AC3E}">
        <p14:creationId xmlns:p14="http://schemas.microsoft.com/office/powerpoint/2010/main" val="2864510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B93D10-167C-F441-89E2-3589BDC9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źródeł i materiałów do PES – zakres tematyczny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C35C48-D0A2-8444-A362-4EB70486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092385"/>
              </p:ext>
            </p:extLst>
          </p:nvPr>
        </p:nvGraphicFramePr>
        <p:xfrm>
          <a:off x="3803497" y="1073880"/>
          <a:ext cx="7384324" cy="470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ytuł 2">
            <a:extLst>
              <a:ext uri="{FF2B5EF4-FFF2-40B4-BE49-F238E27FC236}">
                <a16:creationId xmlns:a16="http://schemas.microsoft.com/office/drawing/2014/main" id="{819DBD7D-071C-E749-AAD4-1C912D62B687}"/>
              </a:ext>
            </a:extLst>
          </p:cNvPr>
          <p:cNvSpPr txBox="1">
            <a:spLocks/>
          </p:cNvSpPr>
          <p:nvPr/>
        </p:nvSpPr>
        <p:spPr>
          <a:xfrm>
            <a:off x="8839015" y="297181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3752605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D521BC2-6538-334D-8108-01139AA22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7552"/>
            <a:ext cx="3502152" cy="4997195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ZMIANY</a:t>
            </a:r>
            <a:br>
              <a:rPr lang="pl-PL" sz="3200" dirty="0">
                <a:solidFill>
                  <a:srgbClr val="7030A0"/>
                </a:solidFill>
              </a:rPr>
            </a:br>
            <a:br>
              <a:rPr lang="pl-PL" sz="3200" dirty="0">
                <a:solidFill>
                  <a:srgbClr val="7030A0"/>
                </a:solidFill>
              </a:rPr>
            </a:br>
            <a:br>
              <a:rPr lang="pl-PL" sz="3200" dirty="0">
                <a:solidFill>
                  <a:srgbClr val="7030A0"/>
                </a:solidFill>
              </a:rPr>
            </a:br>
            <a:br>
              <a:rPr lang="pl-PL" sz="3200" dirty="0"/>
            </a:br>
            <a:r>
              <a:rPr lang="pl-PL" sz="3200" dirty="0"/>
              <a:t>Państwowy Egzamin Specjalizacyjny (PES)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84F6549-B5C7-D543-8464-C4E67047C016}"/>
              </a:ext>
            </a:extLst>
          </p:cNvPr>
          <p:cNvSpPr txBox="1">
            <a:spLocks/>
          </p:cNvSpPr>
          <p:nvPr/>
        </p:nvSpPr>
        <p:spPr>
          <a:xfrm>
            <a:off x="3558372" y="1387602"/>
            <a:ext cx="7057812" cy="407365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 pitchFamily="18" charset="2"/>
              <a:buAutoNum type="arabicPeriod"/>
            </a:pPr>
            <a:r>
              <a:rPr lang="pl-PL" dirty="0"/>
              <a:t>Umożliwienie zdawania PES w trakcie ostatniego roku szkolenia specjalizacyjnego (po zdaniu PEM w przypadku specjalizacji modułowych)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dirty="0"/>
              <a:t>Obligatoryjne aktualizowanie bibliografii do PES – pytania tylko z opublikowanych wymagań bibliograficznych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dirty="0"/>
              <a:t>Darmowe 2 podejścia do PES (kolejne płatne)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dirty="0"/>
              <a:t>PES oparty w połowie o pulę pytań (baza pytań minimum 5000 z minimum 20% coroczną zmianą) (50/50 – pozostaje 120 pytań)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dirty="0"/>
              <a:t>Publikacja pytań z prawidłowymi odpowiedziami niezwłocznie po zakończeniu egzaminu (do dwóch dni po egzaminie)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dirty="0"/>
              <a:t>25 dniu urlopu szkoleniowego przed PES zamiast 6</a:t>
            </a:r>
          </a:p>
        </p:txBody>
      </p:sp>
    </p:spTree>
    <p:extLst>
      <p:ext uri="{BB962C8B-B14F-4D97-AF65-F5344CB8AC3E}">
        <p14:creationId xmlns:p14="http://schemas.microsoft.com/office/powerpoint/2010/main" val="48479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97A2A-744C-AA4F-A89B-691BE266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2" y="1132981"/>
            <a:ext cx="2947482" cy="4601183"/>
          </a:xfrm>
        </p:spPr>
        <p:txBody>
          <a:bodyPr/>
          <a:lstStyle/>
          <a:p>
            <a:pPr algn="ctr"/>
            <a:r>
              <a:rPr lang="pl-PL" dirty="0"/>
              <a:t>Ścieżka kariery zawodowej lekarza</a:t>
            </a:r>
            <a:br>
              <a:rPr lang="pl-PL" dirty="0"/>
            </a:br>
            <a:br>
              <a:rPr lang="pl-PL" dirty="0"/>
            </a:br>
            <a:r>
              <a:rPr lang="pl-PL" sz="2800" dirty="0">
                <a:solidFill>
                  <a:srgbClr val="7030A0"/>
                </a:solidFill>
              </a:rPr>
              <a:t>MODEL IDEOWY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8967310-105D-2C49-AEB0-C0B683F6E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092647"/>
              </p:ext>
            </p:extLst>
          </p:nvPr>
        </p:nvGraphicFramePr>
        <p:xfrm>
          <a:off x="3745715" y="1433341"/>
          <a:ext cx="7813964" cy="3809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 w dół 4">
            <a:extLst>
              <a:ext uri="{FF2B5EF4-FFF2-40B4-BE49-F238E27FC236}">
                <a16:creationId xmlns:a16="http://schemas.microsoft.com/office/drawing/2014/main" id="{C1FA9328-21C5-0941-B0A9-DC988FBA9881}"/>
              </a:ext>
            </a:extLst>
          </p:cNvPr>
          <p:cNvSpPr/>
          <p:nvPr/>
        </p:nvSpPr>
        <p:spPr>
          <a:xfrm>
            <a:off x="7264492" y="5242882"/>
            <a:ext cx="773084" cy="1130486"/>
          </a:xfrm>
          <a:prstGeom prst="downArrow">
            <a:avLst>
              <a:gd name="adj1" fmla="val 50000"/>
              <a:gd name="adj2" fmla="val 63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5204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5360704F-5AC5-834D-87C5-7642EC67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2" y="1132981"/>
            <a:ext cx="2947482" cy="4601183"/>
          </a:xfrm>
        </p:spPr>
        <p:txBody>
          <a:bodyPr/>
          <a:lstStyle/>
          <a:p>
            <a:pPr algn="ctr"/>
            <a:r>
              <a:rPr lang="pl-PL" dirty="0"/>
              <a:t>Ścieżka kariery zawodowej lekarza</a:t>
            </a:r>
            <a:br>
              <a:rPr lang="pl-PL" dirty="0"/>
            </a:br>
            <a:br>
              <a:rPr lang="pl-PL" dirty="0"/>
            </a:br>
            <a:r>
              <a:rPr lang="pl-PL" sz="2800" dirty="0">
                <a:solidFill>
                  <a:srgbClr val="7030A0"/>
                </a:solidFill>
              </a:rPr>
              <a:t>MODEL IDEOWY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DE8E11-1B1E-5A42-8A36-E4A3EFAA7996}"/>
              </a:ext>
            </a:extLst>
          </p:cNvPr>
          <p:cNvGraphicFramePr/>
          <p:nvPr>
            <p:extLst/>
          </p:nvPr>
        </p:nvGraphicFramePr>
        <p:xfrm>
          <a:off x="3775640" y="312560"/>
          <a:ext cx="7813964" cy="5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upa 6">
            <a:extLst>
              <a:ext uri="{FF2B5EF4-FFF2-40B4-BE49-F238E27FC236}">
                <a16:creationId xmlns:a16="http://schemas.microsoft.com/office/drawing/2014/main" id="{93BABC9D-9AF7-9744-9E7B-571519263394}"/>
              </a:ext>
            </a:extLst>
          </p:cNvPr>
          <p:cNvGrpSpPr/>
          <p:nvPr/>
        </p:nvGrpSpPr>
        <p:grpSpPr>
          <a:xfrm>
            <a:off x="3775640" y="274911"/>
            <a:ext cx="7813964" cy="941224"/>
            <a:chOff x="0" y="2867643"/>
            <a:chExt cx="7813964" cy="941224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9535AFD1-7AB6-684A-8851-619C7EADB553}"/>
                </a:ext>
              </a:extLst>
            </p:cNvPr>
            <p:cNvSpPr/>
            <p:nvPr/>
          </p:nvSpPr>
          <p:spPr>
            <a:xfrm>
              <a:off x="0" y="2867643"/>
              <a:ext cx="7813964" cy="94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B818A606-911D-454B-83AC-D8D177D0C005}"/>
                </a:ext>
              </a:extLst>
            </p:cNvPr>
            <p:cNvSpPr txBox="1"/>
            <p:nvPr/>
          </p:nvSpPr>
          <p:spPr>
            <a:xfrm>
              <a:off x="0" y="2867643"/>
              <a:ext cx="7813964" cy="508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Staż podyplomowy – 13/12 miesięcy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C7F2EE19-7F2F-A841-95E0-A4338A533024}"/>
              </a:ext>
            </a:extLst>
          </p:cNvPr>
          <p:cNvGrpSpPr/>
          <p:nvPr/>
        </p:nvGrpSpPr>
        <p:grpSpPr>
          <a:xfrm>
            <a:off x="3775640" y="783172"/>
            <a:ext cx="7813964" cy="432963"/>
            <a:chOff x="0" y="3357079"/>
            <a:chExt cx="7813964" cy="43296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6184E957-706B-AA41-9363-E484824266F6}"/>
                </a:ext>
              </a:extLst>
            </p:cNvPr>
            <p:cNvSpPr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942C48CB-8FC5-9D47-B0E0-2B698D5B9E1C}"/>
                </a:ext>
              </a:extLst>
            </p:cNvPr>
            <p:cNvSpPr txBox="1"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120904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Lekarz/lekarz dentysta</a:t>
              </a:r>
            </a:p>
          </p:txBody>
        </p:sp>
      </p:grpSp>
      <p:sp>
        <p:nvSpPr>
          <p:cNvPr id="13" name="Strzałka w lewo i prawo 12">
            <a:extLst>
              <a:ext uri="{FF2B5EF4-FFF2-40B4-BE49-F238E27FC236}">
                <a16:creationId xmlns:a16="http://schemas.microsoft.com/office/drawing/2014/main" id="{5590A552-5205-0649-85EE-3546A969D273}"/>
              </a:ext>
            </a:extLst>
          </p:cNvPr>
          <p:cNvSpPr/>
          <p:nvPr/>
        </p:nvSpPr>
        <p:spPr>
          <a:xfrm>
            <a:off x="7154763" y="2903160"/>
            <a:ext cx="922714" cy="4828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ążkowana strzałka w prawo 13">
            <a:extLst>
              <a:ext uri="{FF2B5EF4-FFF2-40B4-BE49-F238E27FC236}">
                <a16:creationId xmlns:a16="http://schemas.microsoft.com/office/drawing/2014/main" id="{D340125C-EA5F-BD44-B157-68736AB3A4F0}"/>
              </a:ext>
            </a:extLst>
          </p:cNvPr>
          <p:cNvSpPr/>
          <p:nvPr/>
        </p:nvSpPr>
        <p:spPr>
          <a:xfrm rot="5400000">
            <a:off x="6951695" y="1618951"/>
            <a:ext cx="1328850" cy="5985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A4B241A5-3FCF-2C4B-A6D8-8513FD3AA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339861"/>
              </p:ext>
            </p:extLst>
          </p:nvPr>
        </p:nvGraphicFramePr>
        <p:xfrm>
          <a:off x="3597331" y="714979"/>
          <a:ext cx="7922029" cy="5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Zaokrąglony prostokąt 15">
            <a:extLst>
              <a:ext uri="{FF2B5EF4-FFF2-40B4-BE49-F238E27FC236}">
                <a16:creationId xmlns:a16="http://schemas.microsoft.com/office/drawing/2014/main" id="{9E276853-23A1-4F47-96E5-6F4FD09B5F93}"/>
              </a:ext>
            </a:extLst>
          </p:cNvPr>
          <p:cNvSpPr/>
          <p:nvPr/>
        </p:nvSpPr>
        <p:spPr>
          <a:xfrm>
            <a:off x="3775640" y="1392085"/>
            <a:ext cx="3279786" cy="1476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ACFFE2D-7893-EB47-80AB-4B587BE91174}"/>
              </a:ext>
            </a:extLst>
          </p:cNvPr>
          <p:cNvSpPr txBox="1"/>
          <p:nvPr/>
        </p:nvSpPr>
        <p:spPr>
          <a:xfrm>
            <a:off x="3688152" y="1444148"/>
            <a:ext cx="3495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>
                <a:solidFill>
                  <a:schemeClr val="bg1"/>
                </a:solidFill>
              </a:rPr>
              <a:t>Staż podyplomowy lekarza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STAŁY (40 tygodni)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PERSONALIZOWANY (12 tygodni)</a:t>
            </a:r>
            <a:endParaRPr lang="pl-PL" sz="1400" dirty="0"/>
          </a:p>
        </p:txBody>
      </p:sp>
      <p:sp>
        <p:nvSpPr>
          <p:cNvPr id="18" name="Zaokrąglony prostokąt 17">
            <a:extLst>
              <a:ext uri="{FF2B5EF4-FFF2-40B4-BE49-F238E27FC236}">
                <a16:creationId xmlns:a16="http://schemas.microsoft.com/office/drawing/2014/main" id="{5FAEE35A-5609-C242-A60E-AFBA71E7B06B}"/>
              </a:ext>
            </a:extLst>
          </p:cNvPr>
          <p:cNvSpPr/>
          <p:nvPr/>
        </p:nvSpPr>
        <p:spPr>
          <a:xfrm>
            <a:off x="3772002" y="5967484"/>
            <a:ext cx="3283424" cy="67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Zaokrąglony prostokąt 18">
            <a:extLst>
              <a:ext uri="{FF2B5EF4-FFF2-40B4-BE49-F238E27FC236}">
                <a16:creationId xmlns:a16="http://schemas.microsoft.com/office/drawing/2014/main" id="{5D012BE6-CD6F-EA42-AA6F-9FE458EF0A7A}"/>
              </a:ext>
            </a:extLst>
          </p:cNvPr>
          <p:cNvSpPr/>
          <p:nvPr/>
        </p:nvSpPr>
        <p:spPr>
          <a:xfrm>
            <a:off x="8193647" y="1392085"/>
            <a:ext cx="3279786" cy="151717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9803EA2-485A-944A-8094-34CD1A58D764}"/>
              </a:ext>
            </a:extLst>
          </p:cNvPr>
          <p:cNvSpPr txBox="1"/>
          <p:nvPr/>
        </p:nvSpPr>
        <p:spPr>
          <a:xfrm>
            <a:off x="8147719" y="1448345"/>
            <a:ext cx="344188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1600" dirty="0">
                <a:solidFill>
                  <a:schemeClr val="bg1"/>
                </a:solidFill>
              </a:rPr>
              <a:t>Staż podyplomowy lekarza dentysty</a:t>
            </a:r>
          </a:p>
          <a:p>
            <a:pPr lvl="0" algn="ctr"/>
            <a:endParaRPr lang="pl-PL" sz="16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STAŁY (36 tygodni)</a:t>
            </a:r>
          </a:p>
          <a:p>
            <a:pPr lvl="0" algn="ctr"/>
            <a:endParaRPr lang="pl-PL" sz="1400" dirty="0">
              <a:solidFill>
                <a:schemeClr val="bg1"/>
              </a:solidFill>
            </a:endParaRPr>
          </a:p>
          <a:p>
            <a:pPr lvl="0" algn="ctr"/>
            <a:r>
              <a:rPr lang="pl-PL" sz="1400" dirty="0">
                <a:solidFill>
                  <a:schemeClr val="bg1"/>
                </a:solidFill>
              </a:rPr>
              <a:t>MODUŁ PERSONALIZOWANY (12 tygodni)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462D6F8-1D98-0E4D-A7BB-2C5EDD7D28BD}"/>
              </a:ext>
            </a:extLst>
          </p:cNvPr>
          <p:cNvSpPr txBox="1"/>
          <p:nvPr/>
        </p:nvSpPr>
        <p:spPr>
          <a:xfrm>
            <a:off x="3858249" y="5921606"/>
            <a:ext cx="315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ŁĄCZNIE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52 TYGODNIE STAŻU PODYPLOMOWEGO</a:t>
            </a:r>
          </a:p>
        </p:txBody>
      </p:sp>
      <p:sp>
        <p:nvSpPr>
          <p:cNvPr id="22" name="Zaokrąglony prostokąt 21">
            <a:extLst>
              <a:ext uri="{FF2B5EF4-FFF2-40B4-BE49-F238E27FC236}">
                <a16:creationId xmlns:a16="http://schemas.microsoft.com/office/drawing/2014/main" id="{EF018B5C-833C-4D42-A48A-23C44A4C9E9B}"/>
              </a:ext>
            </a:extLst>
          </p:cNvPr>
          <p:cNvSpPr/>
          <p:nvPr/>
        </p:nvSpPr>
        <p:spPr>
          <a:xfrm>
            <a:off x="8242639" y="5967484"/>
            <a:ext cx="3230794" cy="6766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CAA1B8B-C6AD-EC4D-9DD4-90695886EF6D}"/>
              </a:ext>
            </a:extLst>
          </p:cNvPr>
          <p:cNvSpPr txBox="1"/>
          <p:nvPr/>
        </p:nvSpPr>
        <p:spPr>
          <a:xfrm>
            <a:off x="8290905" y="5922883"/>
            <a:ext cx="315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ŁĄCZNIE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48 TYGODNI STAŻU PODYPLOMOWEGO</a:t>
            </a:r>
          </a:p>
        </p:txBody>
      </p:sp>
    </p:spTree>
    <p:extLst>
      <p:ext uri="{BB962C8B-B14F-4D97-AF65-F5344CB8AC3E}">
        <p14:creationId xmlns:p14="http://schemas.microsoft.com/office/powerpoint/2010/main" val="1910383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64EDBDA-757D-2645-9F48-4186781B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2" y="1132981"/>
            <a:ext cx="2947482" cy="4601183"/>
          </a:xfrm>
        </p:spPr>
        <p:txBody>
          <a:bodyPr/>
          <a:lstStyle/>
          <a:p>
            <a:pPr algn="ctr"/>
            <a:r>
              <a:rPr lang="pl-PL" dirty="0"/>
              <a:t>Ścieżka kariery zawodowej lekarza</a:t>
            </a:r>
            <a:br>
              <a:rPr lang="pl-PL" dirty="0"/>
            </a:br>
            <a:br>
              <a:rPr lang="pl-PL" dirty="0"/>
            </a:br>
            <a:r>
              <a:rPr lang="pl-PL" sz="2800" dirty="0">
                <a:solidFill>
                  <a:srgbClr val="7030A0"/>
                </a:solidFill>
              </a:rPr>
              <a:t>MODEL IDEOWY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BF0866-0BFA-CC4B-8E68-432123408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210269"/>
              </p:ext>
            </p:extLst>
          </p:nvPr>
        </p:nvGraphicFramePr>
        <p:xfrm>
          <a:off x="3766154" y="438210"/>
          <a:ext cx="7793525" cy="78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załka: w dół 27">
            <a:extLst>
              <a:ext uri="{FF2B5EF4-FFF2-40B4-BE49-F238E27FC236}">
                <a16:creationId xmlns:a16="http://schemas.microsoft.com/office/drawing/2014/main" id="{2A3E643F-687B-944B-8D4F-E7710147B62A}"/>
              </a:ext>
            </a:extLst>
          </p:cNvPr>
          <p:cNvSpPr/>
          <p:nvPr/>
        </p:nvSpPr>
        <p:spPr>
          <a:xfrm rot="16695709">
            <a:off x="7088732" y="3719290"/>
            <a:ext cx="118872" cy="21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trzałka: w dół 26">
            <a:extLst>
              <a:ext uri="{FF2B5EF4-FFF2-40B4-BE49-F238E27FC236}">
                <a16:creationId xmlns:a16="http://schemas.microsoft.com/office/drawing/2014/main" id="{3D46ABD7-B116-184D-861E-6824B2FC1E70}"/>
              </a:ext>
            </a:extLst>
          </p:cNvPr>
          <p:cNvSpPr/>
          <p:nvPr/>
        </p:nvSpPr>
        <p:spPr>
          <a:xfrm>
            <a:off x="8235082" y="2195430"/>
            <a:ext cx="118872" cy="28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rzałka: w dół 25">
            <a:extLst>
              <a:ext uri="{FF2B5EF4-FFF2-40B4-BE49-F238E27FC236}">
                <a16:creationId xmlns:a16="http://schemas.microsoft.com/office/drawing/2014/main" id="{37D74AEE-2613-6646-A3D3-B4CFC7E8B82B}"/>
              </a:ext>
            </a:extLst>
          </p:cNvPr>
          <p:cNvSpPr/>
          <p:nvPr/>
        </p:nvSpPr>
        <p:spPr>
          <a:xfrm>
            <a:off x="5235650" y="2181295"/>
            <a:ext cx="118872" cy="280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4719C5E-3E5D-2744-86B0-C823ED1C7772}"/>
              </a:ext>
            </a:extLst>
          </p:cNvPr>
          <p:cNvSpPr txBox="1"/>
          <p:nvPr/>
        </p:nvSpPr>
        <p:spPr>
          <a:xfrm>
            <a:off x="4365804" y="1373923"/>
            <a:ext cx="19752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Lekarz bez specjalizacji, zdany LEK/LDEK</a:t>
            </a:r>
            <a:endParaRPr lang="en-GB" sz="10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E0D547B-0937-8641-B20C-1D47706D06E7}"/>
              </a:ext>
            </a:extLst>
          </p:cNvPr>
          <p:cNvSpPr txBox="1"/>
          <p:nvPr/>
        </p:nvSpPr>
        <p:spPr>
          <a:xfrm>
            <a:off x="7407210" y="1373923"/>
            <a:ext cx="186646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Lekarz ze specjalizacją – wynik PES lub LEK/LDEK</a:t>
            </a:r>
            <a:endParaRPr lang="en-GB" sz="10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CBD8E32-9A06-954C-A8E4-581D84E41991}"/>
              </a:ext>
            </a:extLst>
          </p:cNvPr>
          <p:cNvSpPr txBox="1"/>
          <p:nvPr/>
        </p:nvSpPr>
        <p:spPr>
          <a:xfrm>
            <a:off x="4270578" y="1982680"/>
            <a:ext cx="50765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b="1" dirty="0"/>
              <a:t>Wybór do 100 miejsc: specjalizacja + miejsce jej odbywania (na terenie całego kraju), uszeregowane pod względem preferencji kandydata</a:t>
            </a:r>
          </a:p>
          <a:p>
            <a:r>
              <a:rPr lang="pl-PL" sz="900" b="1" dirty="0"/>
              <a:t>Widoczne wyłącznie miejsca dostępne w momencie logowania, tj. niezajęte przez lekarzy z wyższą punktacją</a:t>
            </a:r>
            <a:endParaRPr lang="en-GB" sz="9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EC0BFBF-5951-BB44-8920-0A6A8E61F48F}"/>
              </a:ext>
            </a:extLst>
          </p:cNvPr>
          <p:cNvSpPr txBox="1"/>
          <p:nvPr/>
        </p:nvSpPr>
        <p:spPr>
          <a:xfrm>
            <a:off x="9842412" y="2704386"/>
            <a:ext cx="186697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W przypadku „wypchnięcia” ze wszystkich preferowanych miejsc przez lekarzy z wyższą punktacją – ponowne otwarcie systemu + informacja drogą elektroniczną o konieczności ponownego wyboru miejsca</a:t>
            </a:r>
            <a:endParaRPr lang="en-GB" sz="10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BA5E69D-98EB-434A-B09E-BF263A816B00}"/>
              </a:ext>
            </a:extLst>
          </p:cNvPr>
          <p:cNvSpPr txBox="1"/>
          <p:nvPr/>
        </p:nvSpPr>
        <p:spPr>
          <a:xfrm>
            <a:off x="4277601" y="2703285"/>
            <a:ext cx="509064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900" b="1" dirty="0"/>
              <a:t>WERYFIKACJA – LEKARZE, którzy utracili wszystkie wybrane przez siebie miejsca przystępują do procedury po raz kolejny:</a:t>
            </a:r>
          </a:p>
          <a:p>
            <a:r>
              <a:rPr lang="pl-PL" sz="900" b="1" dirty="0"/>
              <a:t>Wybór do 100 miejsc: specjalizacja + miejsce jej odbywania (na terenie całego kraju), uszeregowane pod względem preferencji kandydata</a:t>
            </a:r>
          </a:p>
          <a:p>
            <a:r>
              <a:rPr lang="pl-PL" sz="900" b="1" dirty="0"/>
              <a:t>Widoczne wyłącznie miejsca dostępne w momencie logowania, tj. niezajęte przez lekarzy z wyższą punktacją</a:t>
            </a:r>
            <a:endParaRPr lang="en-GB" sz="9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7B6B724-376C-0148-BCCC-E7ED9982EE8F}"/>
              </a:ext>
            </a:extLst>
          </p:cNvPr>
          <p:cNvSpPr txBox="1"/>
          <p:nvPr/>
        </p:nvSpPr>
        <p:spPr>
          <a:xfrm>
            <a:off x="5660657" y="2447585"/>
            <a:ext cx="275086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800" b="1" dirty="0"/>
              <a:t>ZAMKNIĘCIE SYSTEMU PO 10 dniach kalendarzowych</a:t>
            </a:r>
            <a:endParaRPr lang="en-GB" sz="8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200375-AA72-B64D-B8C0-A6CF5EE55512}"/>
              </a:ext>
            </a:extLst>
          </p:cNvPr>
          <p:cNvSpPr txBox="1"/>
          <p:nvPr/>
        </p:nvSpPr>
        <p:spPr>
          <a:xfrm>
            <a:off x="5673021" y="3440111"/>
            <a:ext cx="33766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800" b="1" dirty="0"/>
              <a:t>ZAMKNIĘCIE SYSTEMU PO 7 dniach kalendarzowych</a:t>
            </a:r>
            <a:endParaRPr lang="en-GB" sz="800" b="1" dirty="0"/>
          </a:p>
        </p:txBody>
      </p:sp>
      <p:sp>
        <p:nvSpPr>
          <p:cNvPr id="16" name="Strzałka: zakrzywiona w lewo 14">
            <a:extLst>
              <a:ext uri="{FF2B5EF4-FFF2-40B4-BE49-F238E27FC236}">
                <a16:creationId xmlns:a16="http://schemas.microsoft.com/office/drawing/2014/main" id="{2D6EFB40-4F20-4B44-8A1B-A25FDEC62093}"/>
              </a:ext>
            </a:extLst>
          </p:cNvPr>
          <p:cNvSpPr/>
          <p:nvPr/>
        </p:nvSpPr>
        <p:spPr>
          <a:xfrm>
            <a:off x="9414650" y="2454075"/>
            <a:ext cx="287741" cy="8350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Strzałka: zakrzywiona w lewo 15">
            <a:extLst>
              <a:ext uri="{FF2B5EF4-FFF2-40B4-BE49-F238E27FC236}">
                <a16:creationId xmlns:a16="http://schemas.microsoft.com/office/drawing/2014/main" id="{8DE6BC70-92C5-3E4F-A8C9-4A8137DA3C8A}"/>
              </a:ext>
            </a:extLst>
          </p:cNvPr>
          <p:cNvSpPr/>
          <p:nvPr/>
        </p:nvSpPr>
        <p:spPr>
          <a:xfrm>
            <a:off x="9420607" y="3327506"/>
            <a:ext cx="287741" cy="8350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9C24AEF-C87B-D14F-80CD-BEE487CEB000}"/>
              </a:ext>
            </a:extLst>
          </p:cNvPr>
          <p:cNvSpPr txBox="1"/>
          <p:nvPr/>
        </p:nvSpPr>
        <p:spPr>
          <a:xfrm>
            <a:off x="3682687" y="2275014"/>
            <a:ext cx="14389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</a:t>
            </a:r>
            <a:endParaRPr lang="en-GB" sz="1000" b="1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4B0DC39-12A2-EE45-B826-564F2E148844}"/>
              </a:ext>
            </a:extLst>
          </p:cNvPr>
          <p:cNvSpPr txBox="1"/>
          <p:nvPr/>
        </p:nvSpPr>
        <p:spPr>
          <a:xfrm>
            <a:off x="3682687" y="3081285"/>
            <a:ext cx="14389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II</a:t>
            </a:r>
            <a:endParaRPr lang="en-GB" sz="1000" b="1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C730069-F371-204B-8301-8FC0607C3097}"/>
              </a:ext>
            </a:extLst>
          </p:cNvPr>
          <p:cNvSpPr txBox="1"/>
          <p:nvPr/>
        </p:nvSpPr>
        <p:spPr>
          <a:xfrm>
            <a:off x="3682687" y="4063981"/>
            <a:ext cx="14389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III</a:t>
            </a:r>
            <a:endParaRPr lang="en-GB" sz="1000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5D49DD9-2091-AE41-9106-3DE31A044DE3}"/>
              </a:ext>
            </a:extLst>
          </p:cNvPr>
          <p:cNvSpPr txBox="1"/>
          <p:nvPr/>
        </p:nvSpPr>
        <p:spPr>
          <a:xfrm>
            <a:off x="3595402" y="5332331"/>
            <a:ext cx="818871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Etap II i III wyłącznie u lekarzy, którzy nie zakwalifikowali się do żadnego miejsca specjalizacyjnego w poprzednich etapach i nie zdążyli ponownie złożyć wniosku przed zamknięciem systemu</a:t>
            </a:r>
          </a:p>
          <a:p>
            <a:r>
              <a:rPr lang="pl-PL" sz="1000" b="1" dirty="0"/>
              <a:t>Miejsca specjalizacyjne są przyznawane w pierwszej kolejności dla lekarzy z wyższą punktacją (punkty za LEK/LDEK/ocena po PES), niezależnie od trybu specjalizacji</a:t>
            </a:r>
          </a:p>
          <a:p>
            <a:r>
              <a:rPr lang="pl-PL" sz="1000" b="1" dirty="0"/>
              <a:t>W przypadku punktacji mniejszej niż wymagana do ostatecznego wyboru miejsca szkoleniowego system automatycznie przydziela do wolnego miejsca w danej specjalizacji – na koniec całego procesu lekarz/lekarz dentysta akceptuje to miejsce, wybiera inną specjalizację lub rezygnuje z rezydentury</a:t>
            </a:r>
            <a:endParaRPr lang="en-GB" sz="1000" b="1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022C20A-64C8-B242-BA19-D1E5A2F49E1B}"/>
              </a:ext>
            </a:extLst>
          </p:cNvPr>
          <p:cNvSpPr txBox="1"/>
          <p:nvPr/>
        </p:nvSpPr>
        <p:spPr>
          <a:xfrm>
            <a:off x="4806061" y="5057330"/>
            <a:ext cx="1137539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REZYDENTURA</a:t>
            </a:r>
            <a:endParaRPr lang="en-GB" sz="1000" b="1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34A1B96-5CE1-A044-9D3D-715B0586AC00}"/>
              </a:ext>
            </a:extLst>
          </p:cNvPr>
          <p:cNvSpPr txBox="1"/>
          <p:nvPr/>
        </p:nvSpPr>
        <p:spPr>
          <a:xfrm>
            <a:off x="7547565" y="5071465"/>
            <a:ext cx="1651299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/>
              <a:t>TRYB POZAREZYDENCKI</a:t>
            </a:r>
            <a:endParaRPr lang="en-GB" sz="1000" b="1" dirty="0"/>
          </a:p>
        </p:txBody>
      </p:sp>
      <p:sp>
        <p:nvSpPr>
          <p:cNvPr id="24" name="Strzałka: w dół 27">
            <a:extLst>
              <a:ext uri="{FF2B5EF4-FFF2-40B4-BE49-F238E27FC236}">
                <a16:creationId xmlns:a16="http://schemas.microsoft.com/office/drawing/2014/main" id="{53EFEC30-1BBE-7B47-A66D-BCFB4BBABB23}"/>
              </a:ext>
            </a:extLst>
          </p:cNvPr>
          <p:cNvSpPr/>
          <p:nvPr/>
        </p:nvSpPr>
        <p:spPr>
          <a:xfrm rot="4914077">
            <a:off x="6381906" y="3716220"/>
            <a:ext cx="118872" cy="219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DD7E7BB-B1F7-1F47-B551-F6E247DC0BF0}"/>
              </a:ext>
            </a:extLst>
          </p:cNvPr>
          <p:cNvSpPr txBox="1"/>
          <p:nvPr/>
        </p:nvSpPr>
        <p:spPr>
          <a:xfrm>
            <a:off x="4270578" y="3694650"/>
            <a:ext cx="5090642" cy="9848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sz="1000" b="1" dirty="0"/>
              <a:t>WERYFIKACJA – LEKARZE, którzy utracili wszystkie wybrane przez siebie miejsca przystępują do procedury po raz kolejny:</a:t>
            </a:r>
          </a:p>
          <a:p>
            <a:r>
              <a:rPr lang="pl-PL" sz="1000" b="1" dirty="0"/>
              <a:t>Wybór do 100 miejsc: specjalizacja + oddział (na terenie całego kraju), uszeregowane pod względem preferencji kandydata</a:t>
            </a:r>
          </a:p>
          <a:p>
            <a:r>
              <a:rPr lang="pl-PL" sz="900" b="1" dirty="0"/>
              <a:t>Widoczne wyłącznie miejsca dostępne w momencie logowania, tj. niezajęte przez lekarzy z wyższą punktacją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FA3AEBD-27B0-A64F-8C43-0EC3DA7E3ABE}"/>
              </a:ext>
            </a:extLst>
          </p:cNvPr>
          <p:cNvSpPr txBox="1"/>
          <p:nvPr/>
        </p:nvSpPr>
        <p:spPr>
          <a:xfrm>
            <a:off x="5146998" y="4462272"/>
            <a:ext cx="412668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800" b="1" dirty="0"/>
              <a:t>ZAMKNIĘCIE SYSTEMU PO 4 dniach kalendarzowych + 3 dni kalendarzowe „dogrywki”</a:t>
            </a:r>
            <a:endParaRPr lang="en-GB" sz="800" b="1" dirty="0"/>
          </a:p>
        </p:txBody>
      </p:sp>
      <p:sp>
        <p:nvSpPr>
          <p:cNvPr id="27" name="Strzałka: w dół 22">
            <a:extLst>
              <a:ext uri="{FF2B5EF4-FFF2-40B4-BE49-F238E27FC236}">
                <a16:creationId xmlns:a16="http://schemas.microsoft.com/office/drawing/2014/main" id="{A9052B21-FBE2-7C48-82D9-CCF02D46FAF7}"/>
              </a:ext>
            </a:extLst>
          </p:cNvPr>
          <p:cNvSpPr/>
          <p:nvPr/>
        </p:nvSpPr>
        <p:spPr>
          <a:xfrm rot="4016657">
            <a:off x="7208575" y="1439589"/>
            <a:ext cx="128631" cy="72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rzałka: w dół 22">
            <a:extLst>
              <a:ext uri="{FF2B5EF4-FFF2-40B4-BE49-F238E27FC236}">
                <a16:creationId xmlns:a16="http://schemas.microsoft.com/office/drawing/2014/main" id="{C810D28D-69D1-0B49-950C-3FB92D79EF6B}"/>
              </a:ext>
            </a:extLst>
          </p:cNvPr>
          <p:cNvSpPr/>
          <p:nvPr/>
        </p:nvSpPr>
        <p:spPr>
          <a:xfrm rot="17487530">
            <a:off x="6453675" y="1448231"/>
            <a:ext cx="128631" cy="7227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rzałka w dół 28">
            <a:extLst>
              <a:ext uri="{FF2B5EF4-FFF2-40B4-BE49-F238E27FC236}">
                <a16:creationId xmlns:a16="http://schemas.microsoft.com/office/drawing/2014/main" id="{B5560D52-5397-5046-89B2-BE96E7D83244}"/>
              </a:ext>
            </a:extLst>
          </p:cNvPr>
          <p:cNvSpPr/>
          <p:nvPr/>
        </p:nvSpPr>
        <p:spPr>
          <a:xfrm>
            <a:off x="7303219" y="6383432"/>
            <a:ext cx="773084" cy="440397"/>
          </a:xfrm>
          <a:prstGeom prst="downArrow">
            <a:avLst>
              <a:gd name="adj1" fmla="val 50000"/>
              <a:gd name="adj2" fmla="val 63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dół 29">
            <a:extLst>
              <a:ext uri="{FF2B5EF4-FFF2-40B4-BE49-F238E27FC236}">
                <a16:creationId xmlns:a16="http://schemas.microsoft.com/office/drawing/2014/main" id="{A6C3F8D9-D208-7F4E-B8D5-6DEAF4DDAD9A}"/>
              </a:ext>
            </a:extLst>
          </p:cNvPr>
          <p:cNvSpPr/>
          <p:nvPr/>
        </p:nvSpPr>
        <p:spPr>
          <a:xfrm>
            <a:off x="7272890" y="0"/>
            <a:ext cx="773084" cy="440397"/>
          </a:xfrm>
          <a:prstGeom prst="downArrow">
            <a:avLst>
              <a:gd name="adj1" fmla="val 50000"/>
              <a:gd name="adj2" fmla="val 63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616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06A719-4EE0-CA4E-A151-00CC93C6F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853316"/>
              </p:ext>
            </p:extLst>
          </p:nvPr>
        </p:nvGraphicFramePr>
        <p:xfrm>
          <a:off x="3821018" y="703386"/>
          <a:ext cx="7793525" cy="78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ążkowana strzałka w prawo 4">
            <a:extLst>
              <a:ext uri="{FF2B5EF4-FFF2-40B4-BE49-F238E27FC236}">
                <a16:creationId xmlns:a16="http://schemas.microsoft.com/office/drawing/2014/main" id="{567D4D9E-F4D4-D048-B7BE-8896B2E18574}"/>
              </a:ext>
            </a:extLst>
          </p:cNvPr>
          <p:cNvSpPr/>
          <p:nvPr/>
        </p:nvSpPr>
        <p:spPr>
          <a:xfrm rot="5400000">
            <a:off x="7498839" y="158604"/>
            <a:ext cx="437873" cy="5906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ążkowana strzałka w prawo 5">
            <a:extLst>
              <a:ext uri="{FF2B5EF4-FFF2-40B4-BE49-F238E27FC236}">
                <a16:creationId xmlns:a16="http://schemas.microsoft.com/office/drawing/2014/main" id="{F17F70B7-7747-0C48-89E6-4F25BD428475}"/>
              </a:ext>
            </a:extLst>
          </p:cNvPr>
          <p:cNvSpPr/>
          <p:nvPr/>
        </p:nvSpPr>
        <p:spPr>
          <a:xfrm rot="5400000">
            <a:off x="7325594" y="1589368"/>
            <a:ext cx="784368" cy="5906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6B079EF-E775-114C-8E27-5A8D2F98A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092537"/>
              </p:ext>
            </p:extLst>
          </p:nvPr>
        </p:nvGraphicFramePr>
        <p:xfrm>
          <a:off x="3821017" y="1603525"/>
          <a:ext cx="7793525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rążkowana strzałka w prawo 7">
            <a:extLst>
              <a:ext uri="{FF2B5EF4-FFF2-40B4-BE49-F238E27FC236}">
                <a16:creationId xmlns:a16="http://schemas.microsoft.com/office/drawing/2014/main" id="{A85066EF-DC0B-2F41-8D5D-4C4F189A390F}"/>
              </a:ext>
            </a:extLst>
          </p:cNvPr>
          <p:cNvSpPr/>
          <p:nvPr/>
        </p:nvSpPr>
        <p:spPr>
          <a:xfrm>
            <a:off x="6169706" y="3424012"/>
            <a:ext cx="290946" cy="2743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ążkowana strzałka w prawo 8">
            <a:extLst>
              <a:ext uri="{FF2B5EF4-FFF2-40B4-BE49-F238E27FC236}">
                <a16:creationId xmlns:a16="http://schemas.microsoft.com/office/drawing/2014/main" id="{CA0BE558-F1CC-A74C-B9B3-4EA79117D968}"/>
              </a:ext>
            </a:extLst>
          </p:cNvPr>
          <p:cNvSpPr/>
          <p:nvPr/>
        </p:nvSpPr>
        <p:spPr>
          <a:xfrm>
            <a:off x="8809341" y="3424012"/>
            <a:ext cx="290946" cy="2743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FFE64D5-04EC-7F4C-9105-535A95333798}"/>
              </a:ext>
            </a:extLst>
          </p:cNvPr>
          <p:cNvSpPr txBox="1"/>
          <p:nvPr/>
        </p:nvSpPr>
        <p:spPr>
          <a:xfrm>
            <a:off x="7310454" y="4945241"/>
            <a:ext cx="1139065" cy="54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LUB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A36E32D-A10D-B241-A0D1-B9515BCC7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640548"/>
              </p:ext>
            </p:extLst>
          </p:nvPr>
        </p:nvGraphicFramePr>
        <p:xfrm>
          <a:off x="4398715" y="5017414"/>
          <a:ext cx="6638121" cy="153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Prążkowana strzałka w prawo 11">
            <a:extLst>
              <a:ext uri="{FF2B5EF4-FFF2-40B4-BE49-F238E27FC236}">
                <a16:creationId xmlns:a16="http://schemas.microsoft.com/office/drawing/2014/main" id="{C0ABDA40-7C83-2846-B4FF-DE11659D2609}"/>
              </a:ext>
            </a:extLst>
          </p:cNvPr>
          <p:cNvSpPr/>
          <p:nvPr/>
        </p:nvSpPr>
        <p:spPr>
          <a:xfrm rot="5400000">
            <a:off x="7498839" y="6121920"/>
            <a:ext cx="437873" cy="5906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0D369C9E-F130-2941-A9CA-E8CC0CA4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2" y="1132981"/>
            <a:ext cx="2947482" cy="4601183"/>
          </a:xfrm>
        </p:spPr>
        <p:txBody>
          <a:bodyPr/>
          <a:lstStyle/>
          <a:p>
            <a:pPr algn="ctr"/>
            <a:r>
              <a:rPr lang="pl-PL" dirty="0"/>
              <a:t>Ścieżka kariery zawodowej lekarza</a:t>
            </a:r>
            <a:br>
              <a:rPr lang="pl-PL" dirty="0"/>
            </a:br>
            <a:br>
              <a:rPr lang="pl-PL" dirty="0"/>
            </a:br>
            <a:r>
              <a:rPr lang="pl-PL" sz="2800" dirty="0">
                <a:solidFill>
                  <a:srgbClr val="7030A0"/>
                </a:solidFill>
              </a:rPr>
              <a:t>MODEL IDEOWY</a:t>
            </a:r>
          </a:p>
        </p:txBody>
      </p:sp>
    </p:spTree>
    <p:extLst>
      <p:ext uri="{BB962C8B-B14F-4D97-AF65-F5344CB8AC3E}">
        <p14:creationId xmlns:p14="http://schemas.microsoft.com/office/powerpoint/2010/main" val="1015598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63384FDC-05CF-2448-BEF9-C7C2F7D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12" y="1132981"/>
            <a:ext cx="2947482" cy="4601183"/>
          </a:xfrm>
        </p:spPr>
        <p:txBody>
          <a:bodyPr/>
          <a:lstStyle/>
          <a:p>
            <a:pPr algn="ctr"/>
            <a:r>
              <a:rPr lang="pl-PL" dirty="0"/>
              <a:t>Ścieżka kariery zawodowej lekarza</a:t>
            </a:r>
            <a:br>
              <a:rPr lang="pl-PL" dirty="0"/>
            </a:br>
            <a:br>
              <a:rPr lang="pl-PL" dirty="0"/>
            </a:br>
            <a:r>
              <a:rPr lang="pl-PL" sz="2800" dirty="0">
                <a:solidFill>
                  <a:srgbClr val="7030A0"/>
                </a:solidFill>
              </a:rPr>
              <a:t>MODEL IDEOWY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C2884E6-67A2-1241-90EF-559A3D7D8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03504"/>
              </p:ext>
            </p:extLst>
          </p:nvPr>
        </p:nvGraphicFramePr>
        <p:xfrm>
          <a:off x="3766154" y="584514"/>
          <a:ext cx="7793525" cy="78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ążkowana strzałka w prawo 5">
            <a:extLst>
              <a:ext uri="{FF2B5EF4-FFF2-40B4-BE49-F238E27FC236}">
                <a16:creationId xmlns:a16="http://schemas.microsoft.com/office/drawing/2014/main" id="{58014647-6170-6D49-B887-068D2C5975C9}"/>
              </a:ext>
            </a:extLst>
          </p:cNvPr>
          <p:cNvSpPr/>
          <p:nvPr/>
        </p:nvSpPr>
        <p:spPr>
          <a:xfrm rot="5400000">
            <a:off x="7443975" y="3772"/>
            <a:ext cx="437873" cy="5906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ążkowana strzałka w prawo 6">
            <a:extLst>
              <a:ext uri="{FF2B5EF4-FFF2-40B4-BE49-F238E27FC236}">
                <a16:creationId xmlns:a16="http://schemas.microsoft.com/office/drawing/2014/main" id="{9520F1AA-8D77-7748-A921-1812E1BF1B68}"/>
              </a:ext>
            </a:extLst>
          </p:cNvPr>
          <p:cNvSpPr/>
          <p:nvPr/>
        </p:nvSpPr>
        <p:spPr>
          <a:xfrm rot="5400000">
            <a:off x="7316517" y="1483033"/>
            <a:ext cx="692793" cy="59060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8699AC1-A42C-D249-917F-ECA0F83D81A5}"/>
              </a:ext>
            </a:extLst>
          </p:cNvPr>
          <p:cNvSpPr txBox="1"/>
          <p:nvPr/>
        </p:nvSpPr>
        <p:spPr>
          <a:xfrm>
            <a:off x="4849054" y="2257737"/>
            <a:ext cx="562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Uzyskanie tytułu lekarza/lekarza dentysty specjalisty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CCE8ABC-D87D-E440-ADBF-F764C0EA8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95217"/>
              </p:ext>
            </p:extLst>
          </p:nvPr>
        </p:nvGraphicFramePr>
        <p:xfrm>
          <a:off x="3851287" y="2627069"/>
          <a:ext cx="7633577" cy="42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66080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82D32-9F37-1D4C-BD87-CC545722E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3392424" cy="5024627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OBECNIE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Akredytacje do prowadzenia szkolenia specjalizacyjnego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86FB4-A098-374E-9D2F-27429EF1F934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Standardy określone w programach specjalizacji</a:t>
            </a:r>
          </a:p>
          <a:p>
            <a:r>
              <a:rPr lang="pl-PL" dirty="0"/>
              <a:t>Akredytacje przyznawane przez zespół ekspertów, lista podmiotów prowadzona przez CMKP</a:t>
            </a:r>
          </a:p>
          <a:p>
            <a:endParaRPr lang="pl-PL" dirty="0"/>
          </a:p>
          <a:p>
            <a:r>
              <a:rPr lang="pl-PL" dirty="0"/>
              <a:t>WADY: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Brak </a:t>
            </a:r>
            <a:r>
              <a:rPr lang="pl-PL" b="1" u="sng" dirty="0"/>
              <a:t>weryfikacji jakości</a:t>
            </a:r>
            <a:r>
              <a:rPr lang="pl-PL" b="1" dirty="0"/>
              <a:t> procesu specjalizacyjnego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Brak realnej weryfikacji przyznanych akredytacji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Brak możliwości </a:t>
            </a:r>
            <a:r>
              <a:rPr lang="pl-PL" b="1" u="sng" dirty="0"/>
              <a:t>odebrania akredytacji</a:t>
            </a:r>
            <a:r>
              <a:rPr lang="pl-PL" b="1" dirty="0"/>
              <a:t> jednostkom słabym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/>
              <a:t>Akredytacje w </a:t>
            </a:r>
            <a:r>
              <a:rPr lang="pl-PL" b="1" u="sng" dirty="0"/>
              <a:t>podstawowych dziedzinach</a:t>
            </a:r>
            <a:r>
              <a:rPr lang="pl-PL" b="1" dirty="0"/>
              <a:t> (interna, pediatria, chirurgia) przyznawane </a:t>
            </a:r>
            <a:r>
              <a:rPr lang="pl-PL" b="1" u="sng" dirty="0"/>
              <a:t>jednostkom wysokospecjalistycznym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8552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CC89EC63-4250-354F-9413-4CEC5E770BBD}"/>
              </a:ext>
            </a:extLst>
          </p:cNvPr>
          <p:cNvSpPr txBox="1">
            <a:spLocks/>
          </p:cNvSpPr>
          <p:nvPr/>
        </p:nvSpPr>
        <p:spPr>
          <a:xfrm>
            <a:off x="18471" y="782207"/>
            <a:ext cx="3410529" cy="5371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bg1"/>
                </a:solidFill>
              </a:rPr>
              <a:t>Czy uważa Pani/Pan, że kierownicy specjalizacji powinni podlegać ocenie?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1706E1D-0058-214C-B956-93CA95505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477233"/>
              </p:ext>
            </p:extLst>
          </p:nvPr>
        </p:nvGraphicFramePr>
        <p:xfrm>
          <a:off x="4096513" y="461660"/>
          <a:ext cx="6468275" cy="601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A530A056-0965-B846-8961-C320B6FF5DCF}"/>
              </a:ext>
            </a:extLst>
          </p:cNvPr>
          <p:cNvSpPr txBox="1">
            <a:spLocks/>
          </p:cNvSpPr>
          <p:nvPr/>
        </p:nvSpPr>
        <p:spPr>
          <a:xfrm>
            <a:off x="9177343" y="232239"/>
            <a:ext cx="2470765" cy="1099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2364280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EEE1F715-2CD3-F547-B5D0-8D00F13DA7BB}"/>
              </a:ext>
            </a:extLst>
          </p:cNvPr>
          <p:cNvSpPr txBox="1">
            <a:spLocks/>
          </p:cNvSpPr>
          <p:nvPr/>
        </p:nvSpPr>
        <p:spPr>
          <a:xfrm>
            <a:off x="64468" y="874569"/>
            <a:ext cx="3318812" cy="5343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>
                <a:solidFill>
                  <a:schemeClr val="bg1"/>
                </a:solidFill>
              </a:rPr>
              <a:t>Czy ośrodkom szkolącym nie spełniającym wymagań akredytacyjnych należy odbierać uprawnienia do prowadzenia szkolenia specjalizacyjnego?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1DB4964-119C-6F43-B226-06E69D31A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158380"/>
              </p:ext>
            </p:extLst>
          </p:nvPr>
        </p:nvGraphicFramePr>
        <p:xfrm>
          <a:off x="4346262" y="736464"/>
          <a:ext cx="6700428" cy="561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238C31D5-AAA4-CE4C-B440-5E988B2E4326}"/>
              </a:ext>
            </a:extLst>
          </p:cNvPr>
          <p:cNvSpPr txBox="1">
            <a:spLocks/>
          </p:cNvSpPr>
          <p:nvPr/>
        </p:nvSpPr>
        <p:spPr>
          <a:xfrm>
            <a:off x="9031039" y="382913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96972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11340A-EBF5-424A-B515-3D47A7AD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Założenia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6D676C-CE10-0848-83E6-06698757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52" y="864108"/>
            <a:ext cx="7315200" cy="5120640"/>
          </a:xfrm>
        </p:spPr>
        <p:txBody>
          <a:bodyPr/>
          <a:lstStyle/>
          <a:p>
            <a:r>
              <a:rPr lang="pl-PL" dirty="0"/>
              <a:t>Reforma systemu kształcenia podyplomowego</a:t>
            </a:r>
          </a:p>
          <a:p>
            <a:pPr lvl="1"/>
            <a:r>
              <a:rPr lang="pl-PL" dirty="0"/>
              <a:t>Promocja jakości</a:t>
            </a:r>
          </a:p>
          <a:p>
            <a:pPr lvl="1"/>
            <a:r>
              <a:rPr lang="pl-PL" dirty="0"/>
              <a:t>Poprawa warunków szkolenia</a:t>
            </a:r>
          </a:p>
          <a:p>
            <a:pPr lvl="1"/>
            <a:r>
              <a:rPr lang="pl-PL" dirty="0"/>
              <a:t>System zachęt a nie kar</a:t>
            </a:r>
          </a:p>
          <a:p>
            <a:pPr lvl="1"/>
            <a:r>
              <a:rPr lang="pl-PL" dirty="0"/>
              <a:t>Odbiurokratyzowanie szkolenia</a:t>
            </a:r>
          </a:p>
          <a:p>
            <a:pPr lvl="1"/>
            <a:r>
              <a:rPr lang="pl-PL" dirty="0"/>
              <a:t>Wzmocnienie relacji mistrz – uczeń</a:t>
            </a:r>
          </a:p>
          <a:p>
            <a:pPr lvl="1"/>
            <a:r>
              <a:rPr lang="pl-PL" dirty="0"/>
              <a:t>Transparentność procesów w systemie szkolenia</a:t>
            </a:r>
          </a:p>
          <a:p>
            <a:pPr lvl="1"/>
            <a:endParaRPr lang="pl-PL" dirty="0"/>
          </a:p>
          <a:p>
            <a:r>
              <a:rPr lang="pl-PL" dirty="0"/>
              <a:t>Reforma prawa pracy</a:t>
            </a:r>
          </a:p>
          <a:p>
            <a:pPr lvl="1"/>
            <a:r>
              <a:rPr lang="pl-PL" dirty="0"/>
              <a:t>Zmiana paradygmatów – pro-lekarskie prawo pracy</a:t>
            </a:r>
          </a:p>
          <a:p>
            <a:pPr lvl="1"/>
            <a:r>
              <a:rPr lang="pl-PL" dirty="0"/>
              <a:t>System nagród a nie kar</a:t>
            </a:r>
          </a:p>
          <a:p>
            <a:pPr lvl="1"/>
            <a:r>
              <a:rPr lang="pl-PL" dirty="0"/>
              <a:t>Mniej restrykcji, więcej spokoju</a:t>
            </a:r>
          </a:p>
          <a:p>
            <a:pPr lvl="1"/>
            <a:r>
              <a:rPr lang="pl-PL" dirty="0"/>
              <a:t>Minimalizacja niejasności prawnych</a:t>
            </a:r>
          </a:p>
          <a:p>
            <a:pPr lvl="1"/>
            <a:r>
              <a:rPr lang="pl-PL" dirty="0"/>
              <a:t>Bezpieczeństwo pracy</a:t>
            </a:r>
          </a:p>
          <a:p>
            <a:pPr lvl="1"/>
            <a:r>
              <a:rPr lang="pl-PL" dirty="0"/>
              <a:t>Promocja jakości i efektywności pracy</a:t>
            </a:r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B762FAA3-539A-AA46-B3CA-9B529AE22FFD}"/>
              </a:ext>
            </a:extLst>
          </p:cNvPr>
          <p:cNvSpPr/>
          <p:nvPr/>
        </p:nvSpPr>
        <p:spPr>
          <a:xfrm>
            <a:off x="8622115" y="347472"/>
            <a:ext cx="1152144" cy="5893111"/>
          </a:xfrm>
          <a:prstGeom prst="rightBrace">
            <a:avLst/>
          </a:prstGeom>
          <a:noFill/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E841A6-F0D4-634D-B532-EC6EA5C607BC}"/>
              </a:ext>
            </a:extLst>
          </p:cNvPr>
          <p:cNvSpPr txBox="1"/>
          <p:nvPr/>
        </p:nvSpPr>
        <p:spPr>
          <a:xfrm>
            <a:off x="9299448" y="608272"/>
            <a:ext cx="26151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ZYSK DLA PACJENTA W POSTACI: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WIĘKSZEJ DOSTĘPNOŚCI DO LEKARZY,</a:t>
            </a:r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MAKSYMALIZACJI ICH PROFESJONALIZMU,</a:t>
            </a:r>
          </a:p>
          <a:p>
            <a:endParaRPr lang="pl-PL" dirty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WIĘKSZEJ SATBILNOŚCI W STRUKTURACH PERSONELU LEKARSKIEGO</a:t>
            </a:r>
          </a:p>
        </p:txBody>
      </p:sp>
    </p:spTree>
    <p:extLst>
      <p:ext uri="{BB962C8B-B14F-4D97-AF65-F5344CB8AC3E}">
        <p14:creationId xmlns:p14="http://schemas.microsoft.com/office/powerpoint/2010/main" val="1315109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86FB4-A098-374E-9D2F-27429EF1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676" y="864108"/>
            <a:ext cx="7315200" cy="5120640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pl-PL" dirty="0"/>
              <a:t>Ciągła ocena jednostek prowadzących szkolenie specjalizacyjne (oceny wystawiane przez </a:t>
            </a:r>
            <a:r>
              <a:rPr lang="pl-PL" dirty="0" err="1"/>
              <a:t>specjalizantów</a:t>
            </a:r>
            <a:r>
              <a:rPr lang="pl-PL" dirty="0"/>
              <a:t> + wyniki </a:t>
            </a:r>
            <a:r>
              <a:rPr lang="pl-PL" dirty="0" err="1"/>
              <a:t>specjalizantów</a:t>
            </a:r>
            <a:r>
              <a:rPr lang="pl-PL" dirty="0"/>
              <a:t> z PES – wzór do kalkulowania ocen)</a:t>
            </a:r>
          </a:p>
          <a:p>
            <a:endParaRPr lang="pl-PL" dirty="0"/>
          </a:p>
          <a:p>
            <a:r>
              <a:rPr lang="pl-PL" dirty="0"/>
              <a:t>Kontrola jednostek akredytowanych z najniższymi ocenami oraz przy podejrzeniu wystąpienia nadużyć</a:t>
            </a:r>
          </a:p>
          <a:p>
            <a:endParaRPr lang="pl-PL" dirty="0"/>
          </a:p>
          <a:p>
            <a:r>
              <a:rPr lang="pl-PL" dirty="0"/>
              <a:t>Rozszerzenie uprawnień CMKP o przepisy wykonawcze, umożliwiające odebranie/ograniczenie akredytacji w razie niespełniania standardów</a:t>
            </a:r>
          </a:p>
          <a:p>
            <a:endParaRPr lang="pl-PL" dirty="0"/>
          </a:p>
          <a:p>
            <a:r>
              <a:rPr lang="pl-PL" dirty="0"/>
              <a:t>Maksymalna liczba </a:t>
            </a:r>
            <a:r>
              <a:rPr lang="pl-PL" dirty="0" err="1"/>
              <a:t>specjalizantów</a:t>
            </a:r>
            <a:r>
              <a:rPr lang="pl-PL" dirty="0"/>
              <a:t> uzależniona od liczby pełnych etatów specjalistów (w przeliczeniu na godziny zatrudnienia)</a:t>
            </a:r>
          </a:p>
          <a:p>
            <a:endParaRPr lang="pl-PL" dirty="0"/>
          </a:p>
          <a:p>
            <a:r>
              <a:rPr lang="pl-PL" dirty="0"/>
              <a:t>Opracowanie nowych standardów akredytacyjnych przez zespoły ekspertów, z konieczną weryfikacją przez CMKP, z uwzględnieniem konieczności „decentralizacji” szkolenia (akredytacje z dziedzin podstawowych poza Klinikami specjalistycznymi – specjalny wzór kalkulacyjny)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94AEC2CC-9CB1-DF47-A388-BB55FE63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3392424" cy="5024627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ZMIANY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Akredytacje do prowadzenia szkolenia specjalizacyjnego</a:t>
            </a:r>
          </a:p>
        </p:txBody>
      </p:sp>
    </p:spTree>
    <p:extLst>
      <p:ext uri="{BB962C8B-B14F-4D97-AF65-F5344CB8AC3E}">
        <p14:creationId xmlns:p14="http://schemas.microsoft.com/office/powerpoint/2010/main" val="2724031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9B4AD7-199F-9D47-8312-93993A57A803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Obecnie nabór na szkolenie specjalizacyjne, przyznawanie i prowadzenie akredytacji oraz nadzór nad prawidłowymi procesami podzielony jest pomiędzy:</a:t>
            </a:r>
          </a:p>
          <a:p>
            <a:pPr marL="0" indent="0">
              <a:buNone/>
            </a:pPr>
            <a:endParaRPr lang="pl-PL" dirty="0"/>
          </a:p>
          <a:p>
            <a:pPr lvl="1"/>
            <a:r>
              <a:rPr lang="pl-PL" dirty="0"/>
              <a:t>Wojewodów i urzędy wojewódzkie</a:t>
            </a:r>
          </a:p>
          <a:p>
            <a:pPr lvl="1"/>
            <a:r>
              <a:rPr lang="pl-PL" dirty="0"/>
              <a:t>konsultantów krajowych i wojewódzkich</a:t>
            </a:r>
          </a:p>
          <a:p>
            <a:pPr lvl="1"/>
            <a:r>
              <a:rPr lang="pl-PL" dirty="0"/>
              <a:t>CMKP</a:t>
            </a:r>
          </a:p>
          <a:p>
            <a:pPr lvl="1"/>
            <a:r>
              <a:rPr lang="pl-PL" dirty="0"/>
              <a:t>Izby lekarskie</a:t>
            </a:r>
          </a:p>
          <a:p>
            <a:pPr lvl="1"/>
            <a:r>
              <a:rPr lang="pl-PL" dirty="0"/>
              <a:t>Ministerstwo Zdrowia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5748060F-AEF8-CA40-9D77-67108CB1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3392424" cy="5024627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OBECNIE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Nadzór nad prowadzeniem rekrutacji i kształceniem podyplomowym</a:t>
            </a:r>
          </a:p>
        </p:txBody>
      </p:sp>
    </p:spTree>
    <p:extLst>
      <p:ext uri="{BB962C8B-B14F-4D97-AF65-F5344CB8AC3E}">
        <p14:creationId xmlns:p14="http://schemas.microsoft.com/office/powerpoint/2010/main" val="4017301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0A983A-07B7-2F42-B1C3-1C39AEAE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388" y="2107691"/>
            <a:ext cx="7315200" cy="272948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Mnogość bytów urzędowych i biurokracji (zupełnie nieuzasadnione)</a:t>
            </a:r>
          </a:p>
          <a:p>
            <a:r>
              <a:rPr lang="pl-PL" dirty="0"/>
              <a:t>Rozproszenie odpowiedzialności</a:t>
            </a:r>
          </a:p>
          <a:p>
            <a:r>
              <a:rPr lang="pl-PL" dirty="0"/>
              <a:t>Brak koordynacji co do terminów procesów</a:t>
            </a:r>
          </a:p>
          <a:p>
            <a:r>
              <a:rPr lang="pl-PL" dirty="0"/>
              <a:t>Trudności w procedowaniu – multiplikacja organów, do których należy się zwrócić w przypadku problemów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BABB48C-7364-F34F-9CC7-B01DFC61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3392424" cy="5024627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WADY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Nadzór nad prowadzeniem rekrutacji i kształceniem podyplomowym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3A10837-D886-7244-A051-8AFA4187ACDE}"/>
              </a:ext>
            </a:extLst>
          </p:cNvPr>
          <p:cNvSpPr txBox="1"/>
          <p:nvPr/>
        </p:nvSpPr>
        <p:spPr>
          <a:xfrm>
            <a:off x="11082528" y="2459736"/>
            <a:ext cx="40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9512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C3C6C56F-BFC6-C04E-9322-AA6461D41736}"/>
              </a:ext>
            </a:extLst>
          </p:cNvPr>
          <p:cNvSpPr txBox="1">
            <a:spLocks/>
          </p:cNvSpPr>
          <p:nvPr/>
        </p:nvSpPr>
        <p:spPr>
          <a:xfrm>
            <a:off x="0" y="960120"/>
            <a:ext cx="3392424" cy="502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solidFill>
                  <a:srgbClr val="7030A0"/>
                </a:solidFill>
              </a:rPr>
              <a:t>ZMIANY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Nadzór nad prowadzeniem rekrutacji i kształceniem podyplomowym</a:t>
            </a:r>
          </a:p>
        </p:txBody>
      </p:sp>
      <p:pic>
        <p:nvPicPr>
          <p:cNvPr id="1026" name="Picture 2" descr="Znalezione obrazy dla zapytania naczelna izba lekarska">
            <a:extLst>
              <a:ext uri="{FF2B5EF4-FFF2-40B4-BE49-F238E27FC236}">
                <a16:creationId xmlns:a16="http://schemas.microsoft.com/office/drawing/2014/main" id="{853E10FB-C33A-EE44-9EDD-96D4C95C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32" y="374599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9E250EA-522E-F64B-BF3D-975F61FA293A}"/>
              </a:ext>
            </a:extLst>
          </p:cNvPr>
          <p:cNvSpPr txBox="1"/>
          <p:nvPr/>
        </p:nvSpPr>
        <p:spPr>
          <a:xfrm>
            <a:off x="3923800" y="279058"/>
            <a:ext cx="7288765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u="sng" dirty="0"/>
              <a:t>Przekazanie Izbom Lekarskim (Okręgowym, z nadzorem Naczelnej)</a:t>
            </a:r>
            <a:r>
              <a:rPr lang="pl-PL" dirty="0"/>
              <a:t> dotychczasowych kompetencji </a:t>
            </a:r>
            <a:r>
              <a:rPr lang="pl-PL" b="1" u="sng" dirty="0"/>
              <a:t>wojewodów i urzędów wojewódzkich</a:t>
            </a:r>
            <a:r>
              <a:rPr lang="pl-PL" dirty="0"/>
              <a:t> w zakresie: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/>
              <a:t>rozpatrywania wniosków o odbycie szkolenia specjalizacyjnego;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/>
              <a:t>przeprowadzania postępowania kwalifikacyjnego;</a:t>
            </a: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/>
              <a:t>weryfikacji odbycia szkolenia specjalizacyjnego </a:t>
            </a:r>
            <a:r>
              <a:rPr lang="pl-PL" i="1" dirty="0"/>
              <a:t>(nie naruszając obecnych kompetencji konsultantów w ochronie zdrowia)</a:t>
            </a:r>
            <a:r>
              <a:rPr lang="pl-PL" b="1" dirty="0"/>
              <a:t>;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rozpatrywania wniosków o dopuszczenie do PES</a:t>
            </a:r>
            <a:r>
              <a:rPr lang="pl-PL" dirty="0"/>
              <a:t>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48F2B3-1F3F-5B4F-A21E-43395598AAF1}"/>
              </a:ext>
            </a:extLst>
          </p:cNvPr>
          <p:cNvSpPr txBox="1"/>
          <p:nvPr/>
        </p:nvSpPr>
        <p:spPr>
          <a:xfrm>
            <a:off x="11212565" y="648390"/>
            <a:ext cx="40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E5F853-D72D-C445-8D09-98C10DA6FD44}"/>
              </a:ext>
            </a:extLst>
          </p:cNvPr>
          <p:cNvSpPr txBox="1"/>
          <p:nvPr/>
        </p:nvSpPr>
        <p:spPr>
          <a:xfrm>
            <a:off x="3392424" y="648390"/>
            <a:ext cx="40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2" name="Prążkowana strzałka w prawo 11">
            <a:extLst>
              <a:ext uri="{FF2B5EF4-FFF2-40B4-BE49-F238E27FC236}">
                <a16:creationId xmlns:a16="http://schemas.microsoft.com/office/drawing/2014/main" id="{181611CF-7B71-1A4F-A375-581FE78FDBD2}"/>
              </a:ext>
            </a:extLst>
          </p:cNvPr>
          <p:cNvSpPr/>
          <p:nvPr/>
        </p:nvSpPr>
        <p:spPr>
          <a:xfrm rot="8832609">
            <a:off x="5233484" y="5301809"/>
            <a:ext cx="1288411" cy="8067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ążkowana strzałka w prawo 11">
            <a:extLst>
              <a:ext uri="{FF2B5EF4-FFF2-40B4-BE49-F238E27FC236}">
                <a16:creationId xmlns:a16="http://schemas.microsoft.com/office/drawing/2014/main" id="{4EE22CD5-B752-A943-A6B4-5C87B2AC0091}"/>
              </a:ext>
            </a:extLst>
          </p:cNvPr>
          <p:cNvSpPr/>
          <p:nvPr/>
        </p:nvSpPr>
        <p:spPr>
          <a:xfrm rot="12955947">
            <a:off x="5233485" y="3633022"/>
            <a:ext cx="1288411" cy="8067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ążkowana strzałka w prawo 11">
            <a:extLst>
              <a:ext uri="{FF2B5EF4-FFF2-40B4-BE49-F238E27FC236}">
                <a16:creationId xmlns:a16="http://schemas.microsoft.com/office/drawing/2014/main" id="{A1A5C848-8194-484D-9948-A95470F086AB}"/>
              </a:ext>
            </a:extLst>
          </p:cNvPr>
          <p:cNvSpPr/>
          <p:nvPr/>
        </p:nvSpPr>
        <p:spPr>
          <a:xfrm rot="2177542">
            <a:off x="8473945" y="5444949"/>
            <a:ext cx="1288411" cy="8067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ążkowana strzałka w prawo 11">
            <a:extLst>
              <a:ext uri="{FF2B5EF4-FFF2-40B4-BE49-F238E27FC236}">
                <a16:creationId xmlns:a16="http://schemas.microsoft.com/office/drawing/2014/main" id="{C948052A-82FB-3149-B7B9-4398244798F5}"/>
              </a:ext>
            </a:extLst>
          </p:cNvPr>
          <p:cNvSpPr/>
          <p:nvPr/>
        </p:nvSpPr>
        <p:spPr>
          <a:xfrm rot="19725719">
            <a:off x="8471943" y="3607344"/>
            <a:ext cx="1288411" cy="8067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E4BC20-1CA3-1345-B934-AB521DC3E7EC}"/>
              </a:ext>
            </a:extLst>
          </p:cNvPr>
          <p:cNvSpPr/>
          <p:nvPr/>
        </p:nvSpPr>
        <p:spPr>
          <a:xfrm>
            <a:off x="4026142" y="2902465"/>
            <a:ext cx="125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OIL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EBAD986-DEB0-A844-8D53-C86534993A90}"/>
              </a:ext>
            </a:extLst>
          </p:cNvPr>
          <p:cNvSpPr/>
          <p:nvPr/>
        </p:nvSpPr>
        <p:spPr>
          <a:xfrm>
            <a:off x="4031668" y="5931541"/>
            <a:ext cx="125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OIL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CE55A78-B8F8-D144-A62C-0874E6426F34}"/>
              </a:ext>
            </a:extLst>
          </p:cNvPr>
          <p:cNvSpPr/>
          <p:nvPr/>
        </p:nvSpPr>
        <p:spPr>
          <a:xfrm>
            <a:off x="9658846" y="5931541"/>
            <a:ext cx="125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OIL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DA3C1821-7EF9-C44C-BBEE-004F67BC3F44}"/>
              </a:ext>
            </a:extLst>
          </p:cNvPr>
          <p:cNvSpPr/>
          <p:nvPr/>
        </p:nvSpPr>
        <p:spPr>
          <a:xfrm>
            <a:off x="9658846" y="2941309"/>
            <a:ext cx="1255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3376840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82D32-9F37-1D4C-BD87-CC545722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OBECNIE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Kształcenie ustawiczne – doskonalenie zawodowe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86FB4-A098-374E-9D2F-27429EF1F934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Konieczność zbierania punktów edukacyjnych – 200 pkt co 4 lata – brak egzekwowania obowiązku</a:t>
            </a:r>
          </a:p>
          <a:p>
            <a:endParaRPr lang="pl-PL" dirty="0"/>
          </a:p>
          <a:p>
            <a:r>
              <a:rPr lang="pl-PL" dirty="0"/>
              <a:t>WADY</a:t>
            </a:r>
          </a:p>
          <a:p>
            <a:pPr lvl="1"/>
            <a:r>
              <a:rPr lang="pl-PL" dirty="0"/>
              <a:t>Brak wsparcia systemowego dla kształcenia ustawicznego 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Uciążliwy system gromadzenia punktów edukacyjnych, konieczność zbierania „papierów”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Brak jakiejkolwiek penalizacji w przypadku braku dopełnienia obowiązku doskonalenia zawodowego</a:t>
            </a:r>
          </a:p>
        </p:txBody>
      </p:sp>
    </p:spTree>
    <p:extLst>
      <p:ext uri="{BB962C8B-B14F-4D97-AF65-F5344CB8AC3E}">
        <p14:creationId xmlns:p14="http://schemas.microsoft.com/office/powerpoint/2010/main" val="34268980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75206242-D0E3-6645-A602-A29DC14ED8C0}"/>
              </a:ext>
            </a:extLst>
          </p:cNvPr>
          <p:cNvSpPr txBox="1">
            <a:spLocks/>
          </p:cNvSpPr>
          <p:nvPr/>
        </p:nvSpPr>
        <p:spPr>
          <a:xfrm>
            <a:off x="0" y="1276115"/>
            <a:ext cx="3371552" cy="4792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>
                <a:solidFill>
                  <a:schemeClr val="bg1"/>
                </a:solidFill>
              </a:rPr>
              <a:t>Kto powinien kontrolować doskonalenie zawodowe lekarzy specjalistów?</a:t>
            </a:r>
          </a:p>
        </p:txBody>
      </p:sp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67127BFA-23DD-E946-AC3A-63AD2DDBC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73510"/>
              </p:ext>
            </p:extLst>
          </p:nvPr>
        </p:nvGraphicFramePr>
        <p:xfrm>
          <a:off x="3099816" y="603505"/>
          <a:ext cx="8825530" cy="613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BF5871E9-79C2-4C4D-B531-82D7FB15ABB9}"/>
              </a:ext>
            </a:extLst>
          </p:cNvPr>
          <p:cNvSpPr txBox="1">
            <a:spLocks/>
          </p:cNvSpPr>
          <p:nvPr/>
        </p:nvSpPr>
        <p:spPr>
          <a:xfrm>
            <a:off x="8820727" y="133115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827931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95D731A-BE84-7743-B064-BE3F395E69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872" y="854964"/>
            <a:ext cx="3282696" cy="4786884"/>
          </a:xfrm>
        </p:spPr>
        <p:txBody>
          <a:bodyPr>
            <a:normAutofit/>
          </a:bodyPr>
          <a:lstStyle/>
          <a:p>
            <a:pPr lvl="0"/>
            <a:r>
              <a:rPr lang="pl-PL" sz="2100" dirty="0"/>
              <a:t>Czy wiedza specjalistów jest zawsze na najwyższym poziomie i nie wymaga formalnego potwierdzenia np. co 10 lat?</a:t>
            </a:r>
            <a:br>
              <a:rPr lang="pl-PL" sz="2100" dirty="0"/>
            </a:br>
            <a:endParaRPr lang="pl-PL" sz="21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0690BBD-2E66-FE4B-990A-D79C710BB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53704"/>
              </p:ext>
            </p:extLst>
          </p:nvPr>
        </p:nvGraphicFramePr>
        <p:xfrm>
          <a:off x="3260585" y="379910"/>
          <a:ext cx="8510868" cy="573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C25FFB97-6275-6446-96A7-5151AFDA9242}"/>
              </a:ext>
            </a:extLst>
          </p:cNvPr>
          <p:cNvSpPr txBox="1">
            <a:spLocks/>
          </p:cNvSpPr>
          <p:nvPr/>
        </p:nvSpPr>
        <p:spPr>
          <a:xfrm>
            <a:off x="8820727" y="133115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2484265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FE63288C-B55F-014A-BE54-4728D692F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" y="1604772"/>
            <a:ext cx="3584448" cy="3634740"/>
          </a:xfrm>
        </p:spPr>
        <p:txBody>
          <a:bodyPr>
            <a:normAutofit/>
          </a:bodyPr>
          <a:lstStyle/>
          <a:p>
            <a:pPr lvl="0"/>
            <a:r>
              <a:rPr lang="pl-PL" sz="2300" dirty="0"/>
              <a:t>W celu utrzymania stałej, najnowszej wiedzy wśród lekarzy specjalistów</a:t>
            </a:r>
            <a:br>
              <a:rPr lang="pl-PL" sz="2300" dirty="0"/>
            </a:br>
            <a:endParaRPr lang="pl-PL" sz="23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45EFDF8-4F2A-914F-81AD-3EDDA8D6F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977348"/>
              </p:ext>
            </p:extLst>
          </p:nvPr>
        </p:nvGraphicFramePr>
        <p:xfrm>
          <a:off x="3400870" y="864489"/>
          <a:ext cx="8349170" cy="527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BB0CD3CC-E214-E340-ABBB-90D201419180}"/>
              </a:ext>
            </a:extLst>
          </p:cNvPr>
          <p:cNvSpPr txBox="1">
            <a:spLocks/>
          </p:cNvSpPr>
          <p:nvPr/>
        </p:nvSpPr>
        <p:spPr>
          <a:xfrm>
            <a:off x="8820727" y="133115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349387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86FB4-A098-374E-9D2F-27429EF1F934}"/>
              </a:ext>
            </a:extLst>
          </p:cNvPr>
          <p:cNvSpPr>
            <a:spLocks noGrp="1"/>
          </p:cNvSpPr>
          <p:nvPr>
            <p:ph idx="1"/>
          </p:nvPr>
        </p:nvSpPr>
        <p:spPr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9-dniowy urlop szkoleniowy dla wszystkich lekarzy </a:t>
            </a:r>
            <a:r>
              <a:rPr lang="pl-PL" dirty="0"/>
              <a:t>(oprócz rezydentów, którzy otrzymują 6 dni urlopu szkoleniowego na mocy porozumienia z lutego 2018 z Ministrem Zdrowia)</a:t>
            </a:r>
          </a:p>
          <a:p>
            <a:endParaRPr lang="pl-PL" dirty="0"/>
          </a:p>
          <a:p>
            <a:r>
              <a:rPr lang="pl-PL" dirty="0"/>
              <a:t>Włączenie kształcenia ustawicznego do SMK</a:t>
            </a:r>
          </a:p>
          <a:p>
            <a:endParaRPr lang="pl-PL" dirty="0"/>
          </a:p>
          <a:p>
            <a:r>
              <a:rPr lang="pl-PL" dirty="0"/>
              <a:t>Delegowanie obowiązku przekazania informacji o odbytych szkoleniach z lekarzy szkolących na jednostki prowadzące szkolenie ustawiczne</a:t>
            </a:r>
          </a:p>
          <a:p>
            <a:endParaRPr lang="pl-PL" dirty="0"/>
          </a:p>
          <a:p>
            <a:r>
              <a:rPr lang="pl-PL" dirty="0"/>
              <a:t>Organ nadzorujący kształcenie (Izby Lekarskie) powiadamiają lekarza o braku dopełnienia obowiązku</a:t>
            </a:r>
          </a:p>
          <a:p>
            <a:endParaRPr lang="pl-PL" dirty="0"/>
          </a:p>
          <a:p>
            <a:r>
              <a:rPr lang="pl-PL" dirty="0"/>
              <a:t>Upublicznienie faktu realizacji obowiązku kształcenia ustawicznego (opcjonalne – w CRL kompatybilnym z SMK przy nazwisku lekarza wyświetli się hasło: „Dopełnia obowiązku doskonalenia zawodowego”; w przypadku lekarzy niedopełniających obowiązku na ich prośbę ten fakt nie będzie widniał w przestrzeni publicznej)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79B21C8E-D98C-9440-AB07-367BB45B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7030A0"/>
                </a:solidFill>
              </a:rPr>
              <a:t>ZMIANY</a:t>
            </a: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Kształcenie ustawiczne – doskonalenie zawodowe</a:t>
            </a:r>
          </a:p>
        </p:txBody>
      </p:sp>
    </p:spTree>
    <p:extLst>
      <p:ext uri="{BB962C8B-B14F-4D97-AF65-F5344CB8AC3E}">
        <p14:creationId xmlns:p14="http://schemas.microsoft.com/office/powerpoint/2010/main" val="1765643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C7CD6-962B-EE48-9A9B-5118300A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4108"/>
            <a:ext cx="3465576" cy="5198363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OBECNIE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KATALOG SPECJALIZACJI LEKARSKICH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5B47FA-1848-784F-B67A-4A7A4E7C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36" y="1824227"/>
            <a:ext cx="7315200" cy="327812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77 specjalizacji lekarskich</a:t>
            </a:r>
          </a:p>
          <a:p>
            <a:r>
              <a:rPr lang="pl-PL" dirty="0"/>
              <a:t>9 specjalizacji lekarsko-dentystycznych</a:t>
            </a:r>
          </a:p>
          <a:p>
            <a:r>
              <a:rPr lang="pl-PL" dirty="0"/>
              <a:t>Wiele z nich nie jest uznawanych w UE</a:t>
            </a:r>
          </a:p>
          <a:p>
            <a:r>
              <a:rPr lang="pl-PL" dirty="0"/>
              <a:t>Katalog specjalizacji nie oddaje priorytetów państwa</a:t>
            </a:r>
          </a:p>
          <a:p>
            <a:r>
              <a:rPr lang="pl-PL" dirty="0"/>
              <a:t>Mimo teoretycznego dostępu do wszystkich specjalizacji brak realnego dostępu w postaci rezydentur i miejsc szkoleniowych</a:t>
            </a:r>
          </a:p>
          <a:p>
            <a:r>
              <a:rPr lang="pl-PL" dirty="0"/>
              <a:t>Postulat większości środowisk zawodowych i naukowych o ograniczeniu katalogu specjalizacji</a:t>
            </a:r>
          </a:p>
        </p:txBody>
      </p:sp>
    </p:spTree>
    <p:extLst>
      <p:ext uri="{BB962C8B-B14F-4D97-AF65-F5344CB8AC3E}">
        <p14:creationId xmlns:p14="http://schemas.microsoft.com/office/powerpoint/2010/main" val="382142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8A48AC-FD61-6E45-A9A6-389EE394B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 pierwsze: wizja</a:t>
            </a:r>
          </a:p>
          <a:p>
            <a:r>
              <a:rPr lang="pl-PL" dirty="0"/>
              <a:t>Po drugie: wiedza</a:t>
            </a:r>
          </a:p>
          <a:p>
            <a:r>
              <a:rPr lang="pl-PL" dirty="0"/>
              <a:t>Po trzecie: wnioski</a:t>
            </a:r>
          </a:p>
          <a:p>
            <a:r>
              <a:rPr lang="pl-PL" dirty="0"/>
              <a:t>Po czwarte: jakość</a:t>
            </a:r>
          </a:p>
          <a:p>
            <a:r>
              <a:rPr lang="pl-PL" dirty="0"/>
              <a:t>Po piąte: uniwersalizm</a:t>
            </a:r>
          </a:p>
          <a:p>
            <a:r>
              <a:rPr lang="pl-PL" dirty="0"/>
              <a:t>Po szóste: efekt końcowy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69BB36C-5490-2C44-91C9-CE491C36D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Założenia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2844CEB-E347-7848-904A-D945C9DFB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705385"/>
              </p:ext>
            </p:extLst>
          </p:nvPr>
        </p:nvGraphicFramePr>
        <p:xfrm>
          <a:off x="6037072" y="1731433"/>
          <a:ext cx="5374640" cy="338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150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E47FDA-4607-2548-8052-7B81FE12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36" y="1668779"/>
            <a:ext cx="7315200" cy="358902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Zmniejszenie liczby specjalizacji lekarskich do 50</a:t>
            </a:r>
          </a:p>
          <a:p>
            <a:r>
              <a:rPr lang="pl-PL" dirty="0"/>
              <a:t>Wśród 50 specjalizacji lekarskich 34 to specjalizacje jednolite, a 16 to specjalizacje modułowe – wszystkie będzie można zdobyć tuż po stażu podyplomowym/jako lekarz bez specjalizacji</a:t>
            </a:r>
          </a:p>
          <a:p>
            <a:r>
              <a:rPr lang="pl-PL" dirty="0"/>
              <a:t>17 specjalizacji przeniesionych do tzw. „podspecjalizacji” – specjalizacji szczegółowych, które będzie można zdobyć tylko po uzyskaniu innej specjalizacji</a:t>
            </a:r>
          </a:p>
          <a:p>
            <a:r>
              <a:rPr lang="pl-PL" dirty="0"/>
              <a:t>10 specjalizacji zlikwidowanych – przeniesionych do umiejętności</a:t>
            </a:r>
          </a:p>
          <a:p>
            <a:r>
              <a:rPr lang="pl-PL" dirty="0"/>
              <a:t>Specjalizacje lekarsko-dentystyczne poszerzone o mikrobiologię lekarską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7F7DF175-4BA3-7D41-9FC6-4E5B4859AAB0}"/>
              </a:ext>
            </a:extLst>
          </p:cNvPr>
          <p:cNvSpPr txBox="1">
            <a:spLocks/>
          </p:cNvSpPr>
          <p:nvPr/>
        </p:nvSpPr>
        <p:spPr>
          <a:xfrm>
            <a:off x="0" y="864108"/>
            <a:ext cx="3465576" cy="519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KATALOG SPECJALIZACJI LEKARSKICH</a:t>
            </a:r>
          </a:p>
        </p:txBody>
      </p:sp>
    </p:spTree>
    <p:extLst>
      <p:ext uri="{BB962C8B-B14F-4D97-AF65-F5344CB8AC3E}">
        <p14:creationId xmlns:p14="http://schemas.microsoft.com/office/powerpoint/2010/main" val="989666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81C626-E9D3-4A1C-AD28-D4A8A2D56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10704"/>
              </p:ext>
            </p:extLst>
          </p:nvPr>
        </p:nvGraphicFramePr>
        <p:xfrm>
          <a:off x="792899" y="735907"/>
          <a:ext cx="10587725" cy="6056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08219">
                  <a:extLst>
                    <a:ext uri="{9D8B030D-6E8A-4147-A177-3AD203B41FA5}">
                      <a16:colId xmlns:a16="http://schemas.microsoft.com/office/drawing/2014/main" val="513045181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2737423392"/>
                    </a:ext>
                  </a:extLst>
                </a:gridCol>
                <a:gridCol w="3851564">
                  <a:extLst>
                    <a:ext uri="{9D8B030D-6E8A-4147-A177-3AD203B41FA5}">
                      <a16:colId xmlns:a16="http://schemas.microsoft.com/office/drawing/2014/main" val="3560596359"/>
                    </a:ext>
                  </a:extLst>
                </a:gridCol>
                <a:gridCol w="1526851">
                  <a:extLst>
                    <a:ext uri="{9D8B030D-6E8A-4147-A177-3AD203B41FA5}">
                      <a16:colId xmlns:a16="http://schemas.microsoft.com/office/drawing/2014/main" val="2041503908"/>
                    </a:ext>
                  </a:extLst>
                </a:gridCol>
              </a:tblGrid>
              <a:tr h="356910">
                <a:tc>
                  <a:txBody>
                    <a:bodyPr/>
                    <a:lstStyle/>
                    <a:p>
                      <a:r>
                        <a:rPr lang="pl-PL" sz="1600" dirty="0"/>
                        <a:t>Specjalizacja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Dyrektywa UE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Specjalizacja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Dyrektywa UE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67875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anestezjologia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intensywna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terapia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neonatologia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49264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neurochirurgia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24996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ogólna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neurologia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73463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szczękowo-twarzowa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neurologia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262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okulistyka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1215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dermatologia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wenerologia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ortopedia i traumatologia narządu ruchu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0623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diagnostyka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laboratoryjna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otorynolaryngologia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28026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epidemiologia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patomorfologia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0223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farmakologia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kliniczna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pediatria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6309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kardiochirurgia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położnictwo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ginekologia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77576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nuklearna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psychiatria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2176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paliatywna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psychiatria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młodzieży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15143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ratunkowa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radiologia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diagnostyka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obrazowa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884080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rodzinna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radioterapia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onkologiczna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85116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sądowa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rehabilitacja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medyczna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09810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sportowa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u</a:t>
                      </a:r>
                      <a:r>
                        <a:rPr lang="en-GB" sz="1600" dirty="0" err="1"/>
                        <a:t>rologia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92165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mikrobiologia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lekarska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zdrowie </a:t>
                      </a:r>
                      <a:r>
                        <a:rPr lang="en-GB" sz="1600" dirty="0" err="1"/>
                        <a:t>publiczne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55082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B67DDE96-991D-4F4C-BACA-B327E43B993F}"/>
              </a:ext>
            </a:extLst>
          </p:cNvPr>
          <p:cNvSpPr txBox="1">
            <a:spLocks/>
          </p:cNvSpPr>
          <p:nvPr/>
        </p:nvSpPr>
        <p:spPr>
          <a:xfrm>
            <a:off x="46180" y="0"/>
            <a:ext cx="12081164" cy="73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tx1"/>
                </a:solidFill>
              </a:rPr>
              <a:t>Katalog specjalizacji lekarskich – specjalizacje jednolite (34)</a:t>
            </a:r>
          </a:p>
          <a:p>
            <a:pPr algn="ctr"/>
            <a:endParaRPr lang="pl-PL" sz="2500" dirty="0">
              <a:solidFill>
                <a:schemeClr val="tx1"/>
              </a:solidFill>
            </a:endParaRPr>
          </a:p>
          <a:p>
            <a:pPr algn="ctr"/>
            <a:r>
              <a:rPr lang="pl-PL" sz="2500" u="sng" dirty="0">
                <a:solidFill>
                  <a:schemeClr val="tx1"/>
                </a:solidFill>
              </a:rPr>
              <a:t>MOŻNA JE ZDOBYWAĆ JUŻ PO UKOŃCZENIU STAŻU PODYPLOMOWEGO</a:t>
            </a:r>
          </a:p>
        </p:txBody>
      </p:sp>
    </p:spTree>
    <p:extLst>
      <p:ext uri="{BB962C8B-B14F-4D97-AF65-F5344CB8AC3E}">
        <p14:creationId xmlns:p14="http://schemas.microsoft.com/office/powerpoint/2010/main" val="57514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81C626-E9D3-4A1C-AD28-D4A8A2D56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01277"/>
              </p:ext>
            </p:extLst>
          </p:nvPr>
        </p:nvGraphicFramePr>
        <p:xfrm>
          <a:off x="2521523" y="1068504"/>
          <a:ext cx="7130478" cy="5721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4654">
                  <a:extLst>
                    <a:ext uri="{9D8B030D-6E8A-4147-A177-3AD203B41FA5}">
                      <a16:colId xmlns:a16="http://schemas.microsoft.com/office/drawing/2014/main" val="513045181"/>
                    </a:ext>
                  </a:extLst>
                </a:gridCol>
                <a:gridCol w="1708728">
                  <a:extLst>
                    <a:ext uri="{9D8B030D-6E8A-4147-A177-3AD203B41FA5}">
                      <a16:colId xmlns:a16="http://schemas.microsoft.com/office/drawing/2014/main" val="2737423392"/>
                    </a:ext>
                  </a:extLst>
                </a:gridCol>
                <a:gridCol w="2817096">
                  <a:extLst>
                    <a:ext uri="{9D8B030D-6E8A-4147-A177-3AD203B41FA5}">
                      <a16:colId xmlns:a16="http://schemas.microsoft.com/office/drawing/2014/main" val="3560596359"/>
                    </a:ext>
                  </a:extLst>
                </a:gridCol>
              </a:tblGrid>
              <a:tr h="356910">
                <a:tc>
                  <a:txBody>
                    <a:bodyPr/>
                    <a:lstStyle/>
                    <a:p>
                      <a:r>
                        <a:rPr lang="pl-PL" sz="1600" dirty="0"/>
                        <a:t>Specjalizacja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Dyrektywa UE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Moduł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67875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alergologia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9264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płuc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24996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zakaźne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3463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endokrynologia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262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gastroenterologia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41215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geriatria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0623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hematologia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8026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kardiologia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0223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pracy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309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nefrologia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77576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onkologia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kliniczna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22176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reumatologia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wewnętrzne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15143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klatki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piersiowej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chirurgia ogólna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884080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naczyniowa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TAK</a:t>
                      </a:r>
                      <a:endParaRPr lang="en-GB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chirurgia ogólna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85116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pl-PL" sz="1600" dirty="0" err="1"/>
                        <a:t>onko</a:t>
                      </a:r>
                      <a:r>
                        <a:rPr lang="pl-PL" sz="1600" dirty="0"/>
                        <a:t>. i </a:t>
                      </a:r>
                      <a:r>
                        <a:rPr lang="pl-PL" sz="1600" dirty="0" err="1"/>
                        <a:t>hemato</a:t>
                      </a:r>
                      <a:r>
                        <a:rPr lang="pl-PL" sz="1600" dirty="0"/>
                        <a:t>. dziecięca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NIE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pediatria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09810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kardiologia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NIE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pediatria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20397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B67DDE96-991D-4F4C-BACA-B327E43B993F}"/>
              </a:ext>
            </a:extLst>
          </p:cNvPr>
          <p:cNvSpPr txBox="1">
            <a:spLocks/>
          </p:cNvSpPr>
          <p:nvPr/>
        </p:nvSpPr>
        <p:spPr>
          <a:xfrm>
            <a:off x="46180" y="137160"/>
            <a:ext cx="12145820" cy="85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tx1"/>
                </a:solidFill>
              </a:rPr>
              <a:t>Katalog specjalizacji lekarskich – specjalizacje modułowe (podstawowy i specjalistyczny) (16)</a:t>
            </a:r>
          </a:p>
          <a:p>
            <a:pPr algn="ctr"/>
            <a:endParaRPr lang="pl-PL" sz="2500" dirty="0">
              <a:solidFill>
                <a:schemeClr val="tx1"/>
              </a:solidFill>
            </a:endParaRPr>
          </a:p>
          <a:p>
            <a:pPr algn="ctr"/>
            <a:r>
              <a:rPr lang="pl-PL" sz="2500" u="sng" dirty="0">
                <a:solidFill>
                  <a:schemeClr val="tx1"/>
                </a:solidFill>
              </a:rPr>
              <a:t>MOŻNA JE ZDOBYWAĆ JUŻ PO UKOŃCZENIU STAŻU PODYPLOMOWEGO</a:t>
            </a:r>
          </a:p>
        </p:txBody>
      </p:sp>
    </p:spTree>
    <p:extLst>
      <p:ext uri="{BB962C8B-B14F-4D97-AF65-F5344CB8AC3E}">
        <p14:creationId xmlns:p14="http://schemas.microsoft.com/office/powerpoint/2010/main" val="58728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81C626-E9D3-4A1C-AD28-D4A8A2D56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19442"/>
              </p:ext>
            </p:extLst>
          </p:nvPr>
        </p:nvGraphicFramePr>
        <p:xfrm>
          <a:off x="258802" y="1533187"/>
          <a:ext cx="6234544" cy="465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308">
                  <a:extLst>
                    <a:ext uri="{9D8B030D-6E8A-4147-A177-3AD203B41FA5}">
                      <a16:colId xmlns:a16="http://schemas.microsoft.com/office/drawing/2014/main" val="513045181"/>
                    </a:ext>
                  </a:extLst>
                </a:gridCol>
                <a:gridCol w="3565236">
                  <a:extLst>
                    <a:ext uri="{9D8B030D-6E8A-4147-A177-3AD203B41FA5}">
                      <a16:colId xmlns:a16="http://schemas.microsoft.com/office/drawing/2014/main" val="2737423392"/>
                    </a:ext>
                  </a:extLst>
                </a:gridCol>
              </a:tblGrid>
              <a:tr h="356910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Specjalizacja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Po specjalizacji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67875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angiologia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choroby wewnętrzne, chirurgia naczyniowa, kardiologia, kardiochirurgia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449264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diabetologia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specjalizacje z modułem podstawowym choroby wewnętrzne, pediatria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824996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medycyna morska i tropikalna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choroby wewnętrzne, choroby zakaźne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734631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transplantologia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kliniczna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specjalizacje z modułem podstawowym choroby wewnętrzne, pediatria, chirurgia ogólna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41215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transplantacyjna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chirurgia ogólna, chirurgia dziecięca, kardiochirurgia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0623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choroby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płuc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pediatria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28026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endokrynologia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i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diabetologia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pediatria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802231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B67DDE96-991D-4F4C-BACA-B327E43B993F}"/>
              </a:ext>
            </a:extLst>
          </p:cNvPr>
          <p:cNvSpPr txBox="1">
            <a:spLocks/>
          </p:cNvSpPr>
          <p:nvPr/>
        </p:nvSpPr>
        <p:spPr>
          <a:xfrm>
            <a:off x="131524" y="275154"/>
            <a:ext cx="12060476" cy="106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tx1"/>
                </a:solidFill>
              </a:rPr>
              <a:t>Katalog specjalizacji lekarskich – specjalizacje szczegółowe/podspecjalizacje (17)</a:t>
            </a:r>
          </a:p>
          <a:p>
            <a:pPr algn="ctr"/>
            <a:endParaRPr lang="pl-PL" sz="2500" dirty="0">
              <a:solidFill>
                <a:schemeClr val="tx1"/>
              </a:solidFill>
            </a:endParaRPr>
          </a:p>
          <a:p>
            <a:pPr algn="ctr"/>
            <a:r>
              <a:rPr lang="pl-PL" sz="2500" u="sng" dirty="0">
                <a:solidFill>
                  <a:schemeClr val="tx1"/>
                </a:solidFill>
              </a:rPr>
              <a:t>MOŻNA JE ZDOBYWAĆ PO UKOŃCZENIU INNEJ SPECJALIZACJI</a:t>
            </a:r>
          </a:p>
          <a:p>
            <a:pPr algn="ctr"/>
            <a:endParaRPr lang="pl-PL" sz="2500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37A11BE-D867-42B9-9BA2-0DB786DD6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21126"/>
              </p:ext>
            </p:extLst>
          </p:nvPr>
        </p:nvGraphicFramePr>
        <p:xfrm>
          <a:off x="6807019" y="1533187"/>
          <a:ext cx="5052307" cy="3618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173">
                  <a:extLst>
                    <a:ext uri="{9D8B030D-6E8A-4147-A177-3AD203B41FA5}">
                      <a16:colId xmlns:a16="http://schemas.microsoft.com/office/drawing/2014/main" val="3560596359"/>
                    </a:ext>
                  </a:extLst>
                </a:gridCol>
                <a:gridCol w="2411134">
                  <a:extLst>
                    <a:ext uri="{9D8B030D-6E8A-4147-A177-3AD203B41FA5}">
                      <a16:colId xmlns:a16="http://schemas.microsoft.com/office/drawing/2014/main" val="2041503908"/>
                    </a:ext>
                  </a:extLst>
                </a:gridCol>
              </a:tblGrid>
              <a:tr h="356910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Specjalizacja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Po specjalizacji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67875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gastroenterologia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pediatria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77576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nefrologia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pediatria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252408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immunologia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kliniczna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Wszystkie moduły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819724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pediatria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metaboliczna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pediatria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2350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medycyna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lotnicza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medycyna pracy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2154154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seksuologia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dowolna specjalizacja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336730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urologia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urologia, chirurgia dziecięca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46345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toksykologia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kliniczna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dowolna specjalizacja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43433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pPr algn="l"/>
                      <a:r>
                        <a:rPr lang="en-GB" sz="1600" dirty="0" err="1"/>
                        <a:t>transfuzjologia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kliniczna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/>
                        <a:t>dowolna specjalizacja</a:t>
                      </a:r>
                      <a:endParaRPr lang="en-GB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811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42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981C626-E9D3-4A1C-AD28-D4A8A2D56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07757"/>
              </p:ext>
            </p:extLst>
          </p:nvPr>
        </p:nvGraphicFramePr>
        <p:xfrm>
          <a:off x="3057231" y="1420221"/>
          <a:ext cx="6206837" cy="4764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6837">
                  <a:extLst>
                    <a:ext uri="{9D8B030D-6E8A-4147-A177-3AD203B41FA5}">
                      <a16:colId xmlns:a16="http://schemas.microsoft.com/office/drawing/2014/main" val="513045181"/>
                    </a:ext>
                  </a:extLst>
                </a:gridCol>
              </a:tblGrid>
              <a:tr h="45840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Specjalizacja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067875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stomatologiczna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449264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chirurgia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szczękowo-twarzowa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24996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ortodoncja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34631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periodontologia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2627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protetyka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stomatologiczna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412157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stomatologia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dziecięca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06237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stomatologia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zachowawcza</a:t>
                      </a:r>
                      <a:r>
                        <a:rPr lang="en-GB" sz="1600" dirty="0"/>
                        <a:t> z </a:t>
                      </a:r>
                      <a:r>
                        <a:rPr lang="en-GB" sz="1600" dirty="0" err="1"/>
                        <a:t>endodoncją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80267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/>
                        <a:t>epidemiologia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802231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/>
                        <a:t>zdrowie </a:t>
                      </a:r>
                      <a:r>
                        <a:rPr lang="en-GB" sz="1600" dirty="0" err="1"/>
                        <a:t>publiczne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3091"/>
                  </a:ext>
                </a:extLst>
              </a:tr>
              <a:tr h="430625"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rgbClr val="0070C0"/>
                          </a:solidFill>
                        </a:rPr>
                        <a:t>mikrobiologia</a:t>
                      </a:r>
                      <a:r>
                        <a:rPr lang="en-GB" sz="1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0070C0"/>
                          </a:solidFill>
                        </a:rPr>
                        <a:t>lekarska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0072"/>
                  </a:ext>
                </a:extLst>
              </a:tr>
            </a:tbl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B67DDE96-991D-4F4C-BACA-B327E43B993F}"/>
              </a:ext>
            </a:extLst>
          </p:cNvPr>
          <p:cNvSpPr txBox="1">
            <a:spLocks/>
          </p:cNvSpPr>
          <p:nvPr/>
        </p:nvSpPr>
        <p:spPr>
          <a:xfrm>
            <a:off x="46180" y="83130"/>
            <a:ext cx="12081164" cy="45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500" dirty="0">
                <a:solidFill>
                  <a:schemeClr val="tx1"/>
                </a:solidFill>
              </a:rPr>
              <a:t>Katalog specjalizacji lekarsko – dentystycznych (10)</a:t>
            </a:r>
          </a:p>
        </p:txBody>
      </p:sp>
    </p:spTree>
    <p:extLst>
      <p:ext uri="{BB962C8B-B14F-4D97-AF65-F5344CB8AC3E}">
        <p14:creationId xmlns:p14="http://schemas.microsoft.com/office/powerpoint/2010/main" val="2402512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686FB4-A098-374E-9D2F-27429EF1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388882"/>
            <a:ext cx="7315200" cy="6469117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/>
              <a:t>Specjalizacje lekarskie jednolite (34)</a:t>
            </a:r>
            <a:r>
              <a:rPr lang="pl-PL" dirty="0"/>
              <a:t>: choroby wewnętrzne, chirurgia ogólna, pediatria, anestezjologia i intensywna terapia, chirurgia dziecięca, chirurgia szczękowo-twarzowa, dermatologia i wenerologia, diagnostyka laboratoryjna, epidemiologia, farmakologia kliniczna, kardiochirurgia, medycyna nuklearna, medycyna paliatywna, medycyna ratunkowa, medycyna rodzinna, medycyna sądowa, medycyna sportowa, mikrobiologia lekarska, neonatologia, neurochirurgia, neurologia, neurologia dziecięca, okulistyka, ortopedia i traumatologia narządu ruchu, otorynolaryngologia, patomorfologia, położnictwo i ginekologia, psychiatria, psychiatria dzieci i młodzieży, radiologia i diagnostyka obrazowa, radioterapia onkologiczna, rehabilitacja medyczna, urologia, zdrowie publiczne</a:t>
            </a:r>
          </a:p>
          <a:p>
            <a:r>
              <a:rPr lang="pl-PL" sz="2600" b="1" dirty="0"/>
              <a:t>Specjalizacje lekarskie modułowe – po module podstawowym (16)</a:t>
            </a:r>
            <a:r>
              <a:rPr lang="pl-PL" dirty="0"/>
              <a:t>: alergologia, choroby płuc, choroby zakaźne, endokrynologia, gastroenterologia, geriatria, hematologia, kardiologia, medycyna pracy, nefrologia, onkologia kliniczna, onkologia i hematologia dziecięca, reumatologia, chirurgia klatki piersiowej, chirurgia naczyniowa, kardiologia dziecięca</a:t>
            </a:r>
          </a:p>
          <a:p>
            <a:r>
              <a:rPr lang="pl-PL" sz="2900" b="1" dirty="0"/>
              <a:t>Specjalizacje szczegółowe/podspecjalizacje lekarskie (17)</a:t>
            </a:r>
            <a:r>
              <a:rPr lang="pl-PL" dirty="0"/>
              <a:t>:  angiologia, diabetologia, medycyna morska i tropikalna, transplantologia kliniczna, chirurgia transplantacyjna, choroby płuc dzieci, endokrynologia i diabetologia dziecięca, gastroenterologia dziecięca, immunologia kliniczna, nefrologia dziecięca, pediatria metaboliczna, medycyna lotnicza, seksuologia, urologia dziecięca, toksykologia kliniczna, transfuzjologia kliniczna</a:t>
            </a:r>
          </a:p>
          <a:p>
            <a:r>
              <a:rPr lang="pl-PL" sz="2900" b="1" dirty="0"/>
              <a:t>Specjalizacje lekarsko – dentystyczne (10)</a:t>
            </a:r>
            <a:r>
              <a:rPr lang="pl-PL" dirty="0"/>
              <a:t>: chirurgia stomatologiczna, chirurgia szczękowo-twarzowa, </a:t>
            </a:r>
            <a:r>
              <a:rPr lang="pl-PL" dirty="0">
                <a:solidFill>
                  <a:srgbClr val="0070C0"/>
                </a:solidFill>
              </a:rPr>
              <a:t>mikrobiologia lekarska</a:t>
            </a:r>
            <a:r>
              <a:rPr lang="pl-PL" dirty="0"/>
              <a:t>, ortodoncja, periodontologia, protetyka stomatologiczna, stomatologia dziecięca, stomatologia zachowawcza z </a:t>
            </a:r>
            <a:r>
              <a:rPr lang="pl-PL" dirty="0" err="1"/>
              <a:t>endodoncją</a:t>
            </a:r>
            <a:r>
              <a:rPr lang="pl-PL" dirty="0"/>
              <a:t>, epidemiologia, zdrowie publiczne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9580FEF-2A81-CC44-92E5-F57FC9F6BE40}"/>
              </a:ext>
            </a:extLst>
          </p:cNvPr>
          <p:cNvSpPr txBox="1">
            <a:spLocks/>
          </p:cNvSpPr>
          <p:nvPr/>
        </p:nvSpPr>
        <p:spPr>
          <a:xfrm>
            <a:off x="0" y="864108"/>
            <a:ext cx="3465576" cy="519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KATALOG SPECJALIZACJI LEKARSKICH</a:t>
            </a:r>
          </a:p>
        </p:txBody>
      </p:sp>
    </p:spTree>
    <p:extLst>
      <p:ext uri="{BB962C8B-B14F-4D97-AF65-F5344CB8AC3E}">
        <p14:creationId xmlns:p14="http://schemas.microsoft.com/office/powerpoint/2010/main" val="3772658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F3C5E-43B8-6D46-83EF-2D2EEE68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978408"/>
            <a:ext cx="3337560" cy="4901183"/>
          </a:xfrm>
        </p:spPr>
        <p:txBody>
          <a:bodyPr/>
          <a:lstStyle/>
          <a:p>
            <a:r>
              <a:rPr lang="pl-PL" dirty="0"/>
              <a:t>PRAWO PRACY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3CECBA3-5E9A-8C49-A010-40EE643D42FB}"/>
              </a:ext>
            </a:extLst>
          </p:cNvPr>
          <p:cNvSpPr txBox="1">
            <a:spLocks/>
          </p:cNvSpPr>
          <p:nvPr/>
        </p:nvSpPr>
        <p:spPr>
          <a:xfrm>
            <a:off x="4399788" y="978408"/>
            <a:ext cx="3337560" cy="49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7030A0"/>
                </a:solidFill>
              </a:rPr>
              <a:t>PRAWO PRACY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A59729CB-F3D7-5442-8966-185A12AD081F}"/>
              </a:ext>
            </a:extLst>
          </p:cNvPr>
          <p:cNvSpPr txBox="1">
            <a:spLocks/>
          </p:cNvSpPr>
          <p:nvPr/>
        </p:nvSpPr>
        <p:spPr>
          <a:xfrm>
            <a:off x="8726424" y="978408"/>
            <a:ext cx="3337560" cy="49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7030A0"/>
                </a:solidFill>
              </a:rPr>
              <a:t>PRAWO PRACY</a:t>
            </a:r>
          </a:p>
        </p:txBody>
      </p:sp>
    </p:spTree>
    <p:extLst>
      <p:ext uri="{BB962C8B-B14F-4D97-AF65-F5344CB8AC3E}">
        <p14:creationId xmlns:p14="http://schemas.microsoft.com/office/powerpoint/2010/main" val="7747250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742040-AF4E-E142-A84D-913DD23BB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36" y="2013966"/>
            <a:ext cx="7315200" cy="2820924"/>
          </a:xfrm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dirty="0"/>
              <a:t>Tworzone w sytuacji ciągłego niedoboru kadrowego – nastawione na „roboczogodziny” a nie efektywność i jakość pracy</a:t>
            </a:r>
          </a:p>
          <a:p>
            <a:r>
              <a:rPr lang="pl-PL" dirty="0"/>
              <a:t>Restrykcyjne dla lekarzy</a:t>
            </a:r>
          </a:p>
          <a:p>
            <a:r>
              <a:rPr lang="pl-PL" dirty="0"/>
              <a:t>Separujące pracowników od siebie, podopiecznych od nadzorców</a:t>
            </a:r>
          </a:p>
          <a:p>
            <a:r>
              <a:rPr lang="pl-PL" dirty="0"/>
              <a:t>Nieprzystosowane do specyfiki zawodu</a:t>
            </a:r>
          </a:p>
          <a:p>
            <a:r>
              <a:rPr lang="pl-PL" dirty="0"/>
              <a:t>Promujące niehigieniczne zachowania pracownicze</a:t>
            </a:r>
          </a:p>
          <a:p>
            <a:r>
              <a:rPr lang="pl-PL" dirty="0"/>
              <a:t>Zawierające sprzeczne przepisy</a:t>
            </a:r>
          </a:p>
          <a:p>
            <a:r>
              <a:rPr lang="pl-PL" dirty="0"/>
              <a:t>Dopuszczające niebezpieczne zachowania pracownicze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2E71211-4926-1D44-A144-B2E1814DD7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7030A0"/>
                </a:solidFill>
              </a:rPr>
              <a:t>OBECNIE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Prawo pracy</a:t>
            </a:r>
          </a:p>
        </p:txBody>
      </p:sp>
    </p:spTree>
    <p:extLst>
      <p:ext uri="{BB962C8B-B14F-4D97-AF65-F5344CB8AC3E}">
        <p14:creationId xmlns:p14="http://schemas.microsoft.com/office/powerpoint/2010/main" val="3275101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B27A95C-E376-D54F-87DB-0C505D0CDC0F}"/>
              </a:ext>
            </a:extLst>
          </p:cNvPr>
          <p:cNvSpPr txBox="1">
            <a:spLocks/>
          </p:cNvSpPr>
          <p:nvPr/>
        </p:nvSpPr>
        <p:spPr>
          <a:xfrm>
            <a:off x="82296" y="783018"/>
            <a:ext cx="3749040" cy="576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>
                <a:solidFill>
                  <a:schemeClr val="bg1"/>
                </a:solidFill>
              </a:rPr>
              <a:t>Dyżury medyczne są dla mnie obowiązkiem wynikającym z podjęcia decyzji o byciu lekarzem i nawet gdybym nie musiała/musiał to i tak chętnie będę je pełnić.</a:t>
            </a:r>
            <a:endParaRPr lang="pl-PL" sz="25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E2139D6-922D-6C49-865E-0E9AB89C6A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739356"/>
              </p:ext>
            </p:extLst>
          </p:nvPr>
        </p:nvGraphicFramePr>
        <p:xfrm>
          <a:off x="3964060" y="647171"/>
          <a:ext cx="7525513" cy="6035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23DFEF9D-186A-544B-92D9-F2A54993EDE6}"/>
              </a:ext>
            </a:extLst>
          </p:cNvPr>
          <p:cNvSpPr txBox="1">
            <a:spLocks/>
          </p:cNvSpPr>
          <p:nvPr/>
        </p:nvSpPr>
        <p:spPr>
          <a:xfrm>
            <a:off x="8555551" y="510929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612100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A43F5E5-38FB-5643-86F9-EEBC51AB70F9}"/>
              </a:ext>
            </a:extLst>
          </p:cNvPr>
          <p:cNvSpPr txBox="1">
            <a:spLocks/>
          </p:cNvSpPr>
          <p:nvPr/>
        </p:nvSpPr>
        <p:spPr>
          <a:xfrm>
            <a:off x="0" y="772971"/>
            <a:ext cx="3474720" cy="5527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dirty="0">
                <a:solidFill>
                  <a:schemeClr val="bg1"/>
                </a:solidFill>
              </a:rPr>
              <a:t>Dyżury medyczne są specjalną formą wykonywania pracy i powinny być tak traktowane, z należnym dla takiego statusu docenieniem pracy lekarza.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FFA627C-D397-7344-A9C1-78C59EA82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830"/>
              </p:ext>
            </p:extLst>
          </p:nvPr>
        </p:nvGraphicFramePr>
        <p:xfrm>
          <a:off x="3538728" y="367735"/>
          <a:ext cx="7982712" cy="633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DBCBA8F5-E51A-9E48-8DC9-959CA246F3E9}"/>
              </a:ext>
            </a:extLst>
          </p:cNvPr>
          <p:cNvSpPr txBox="1">
            <a:spLocks/>
          </p:cNvSpPr>
          <p:nvPr/>
        </p:nvSpPr>
        <p:spPr>
          <a:xfrm>
            <a:off x="8765863" y="291473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2989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3D46D-98BE-8140-9A7D-E5AC870A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6424"/>
            <a:ext cx="3566160" cy="4645151"/>
          </a:xfrm>
        </p:spPr>
        <p:txBody>
          <a:bodyPr>
            <a:normAutofit/>
          </a:bodyPr>
          <a:lstStyle/>
          <a:p>
            <a:r>
              <a:rPr lang="pl-PL" dirty="0"/>
              <a:t>Elementy reformy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9CAAC8D-5522-A647-A55E-D25C73F60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46500"/>
              </p:ext>
            </p:extLst>
          </p:nvPr>
        </p:nvGraphicFramePr>
        <p:xfrm>
          <a:off x="3566160" y="196770"/>
          <a:ext cx="7973798" cy="6574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5EAE37E0-CD46-3442-9A5E-43D17D170D75}"/>
              </a:ext>
            </a:extLst>
          </p:cNvPr>
          <p:cNvSpPr/>
          <p:nvPr/>
        </p:nvSpPr>
        <p:spPr>
          <a:xfrm>
            <a:off x="11129678" y="1413556"/>
            <a:ext cx="509287" cy="4030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l-PL" sz="2800" dirty="0">
                <a:solidFill>
                  <a:srgbClr val="C00000"/>
                </a:solidFill>
              </a:rPr>
              <a:t>Doskonalenie zawodowe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EE42D8-9200-7143-81EB-82D7210A3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9960733" y="355919"/>
            <a:ext cx="1077688" cy="614615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DA6DAC7-8B0B-3E4C-A510-27F7053DAF75}"/>
              </a:ext>
            </a:extLst>
          </p:cNvPr>
          <p:cNvSpPr txBox="1"/>
          <p:nvPr/>
        </p:nvSpPr>
        <p:spPr>
          <a:xfrm>
            <a:off x="0" y="6522729"/>
            <a:ext cx="569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Wszędzie gdzie jest mowa o lekarzu rozumie się przez to również lekarza dentystę</a:t>
            </a:r>
          </a:p>
        </p:txBody>
      </p:sp>
    </p:spTree>
    <p:extLst>
      <p:ext uri="{BB962C8B-B14F-4D97-AF65-F5344CB8AC3E}">
        <p14:creationId xmlns:p14="http://schemas.microsoft.com/office/powerpoint/2010/main" val="42936330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599E3EE-54F0-DB4A-9838-7D9F9716160E}"/>
              </a:ext>
            </a:extLst>
          </p:cNvPr>
          <p:cNvSpPr txBox="1">
            <a:spLocks/>
          </p:cNvSpPr>
          <p:nvPr/>
        </p:nvSpPr>
        <p:spPr>
          <a:xfrm>
            <a:off x="0" y="968129"/>
            <a:ext cx="3246120" cy="504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>
                <a:solidFill>
                  <a:schemeClr val="bg1"/>
                </a:solidFill>
              </a:rPr>
              <a:t>Czy odbywa lub odbywał/a Pani/Pan obowiązkowe dyżury na stażach zewnętrznych?</a:t>
            </a:r>
            <a:endParaRPr lang="pl-PL" sz="25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A7DCAD9-FBCA-3B49-B040-2D1742A0E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487973"/>
              </p:ext>
            </p:extLst>
          </p:nvPr>
        </p:nvGraphicFramePr>
        <p:xfrm>
          <a:off x="4115538" y="786385"/>
          <a:ext cx="6931152" cy="5880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36936856-F976-9E4D-8060-2331AE495D5C}"/>
              </a:ext>
            </a:extLst>
          </p:cNvPr>
          <p:cNvSpPr txBox="1">
            <a:spLocks/>
          </p:cNvSpPr>
          <p:nvPr/>
        </p:nvSpPr>
        <p:spPr>
          <a:xfrm>
            <a:off x="8573839" y="214885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25147260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1C61FA7-762A-2340-ABBA-8E3AC21786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45820"/>
            <a:ext cx="3639312" cy="4850892"/>
          </a:xfrm>
        </p:spPr>
        <p:txBody>
          <a:bodyPr>
            <a:normAutofit/>
          </a:bodyPr>
          <a:lstStyle/>
          <a:p>
            <a:pPr lvl="0"/>
            <a:r>
              <a:rPr lang="pl-PL" sz="2100" dirty="0"/>
              <a:t>Jaki system dyżurowania funkcjonuje w placówce w której Pani/Pan pracuje?</a:t>
            </a:r>
            <a:br>
              <a:rPr lang="pl-PL" sz="2100" dirty="0"/>
            </a:br>
            <a:endParaRPr lang="pl-PL" sz="21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8F6CBC5-1531-D840-A599-B2B11D6A58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24931"/>
              </p:ext>
            </p:extLst>
          </p:nvPr>
        </p:nvGraphicFramePr>
        <p:xfrm>
          <a:off x="3566160" y="731519"/>
          <a:ext cx="8321040" cy="556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CB67F170-7552-3A41-9C48-8E36382F4075}"/>
              </a:ext>
            </a:extLst>
          </p:cNvPr>
          <p:cNvSpPr txBox="1">
            <a:spLocks/>
          </p:cNvSpPr>
          <p:nvPr/>
        </p:nvSpPr>
        <p:spPr>
          <a:xfrm>
            <a:off x="6086671" y="86869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1514638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E78442A0-C8DA-7D4F-87AB-3C7BE80E4C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105" y="918467"/>
            <a:ext cx="3221743" cy="4821933"/>
          </a:xfrm>
        </p:spPr>
        <p:txBody>
          <a:bodyPr>
            <a:normAutofit/>
          </a:bodyPr>
          <a:lstStyle/>
          <a:p>
            <a:pPr lvl="0"/>
            <a:r>
              <a:rPr lang="pl-PL" sz="2100" dirty="0"/>
              <a:t>Ze względu na coraz niższą jakość świadczenia pracy z każdą godziną dyżuru należy wprowadzić tachografy oraz maksymalny limit godzin pracy przypadający na konkretnego lekarza.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8337EA4-0E0C-A34D-811F-216B75637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880151"/>
              </p:ext>
            </p:extLst>
          </p:nvPr>
        </p:nvGraphicFramePr>
        <p:xfrm>
          <a:off x="3355848" y="564389"/>
          <a:ext cx="7741774" cy="553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2">
            <a:extLst>
              <a:ext uri="{FF2B5EF4-FFF2-40B4-BE49-F238E27FC236}">
                <a16:creationId xmlns:a16="http://schemas.microsoft.com/office/drawing/2014/main" id="{D9D5E1E9-DA28-A441-8F5A-4333B953951B}"/>
              </a:ext>
            </a:extLst>
          </p:cNvPr>
          <p:cNvSpPr txBox="1">
            <a:spLocks/>
          </p:cNvSpPr>
          <p:nvPr/>
        </p:nvSpPr>
        <p:spPr>
          <a:xfrm>
            <a:off x="8738431" y="205741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36379509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2B26AAA-5742-3B42-BAE5-8615FDAF58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48856"/>
            <a:ext cx="3733797" cy="4328103"/>
          </a:xfrm>
        </p:spPr>
        <p:txBody>
          <a:bodyPr/>
          <a:lstStyle/>
          <a:p>
            <a:pPr lvl="0"/>
            <a:r>
              <a:rPr lang="pl-PL" sz="2500" dirty="0"/>
              <a:t>Czy zejście po dyżurze powinno przedłużać specjalizację?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AB0526F5-5A05-B24B-BF2B-41858449C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890470"/>
              </p:ext>
            </p:extLst>
          </p:nvPr>
        </p:nvGraphicFramePr>
        <p:xfrm>
          <a:off x="3733797" y="777240"/>
          <a:ext cx="7741923" cy="547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2">
            <a:extLst>
              <a:ext uri="{FF2B5EF4-FFF2-40B4-BE49-F238E27FC236}">
                <a16:creationId xmlns:a16="http://schemas.microsoft.com/office/drawing/2014/main" id="{8247ACC7-DB6D-C542-91CE-FE5052BFE48F}"/>
              </a:ext>
            </a:extLst>
          </p:cNvPr>
          <p:cNvSpPr txBox="1">
            <a:spLocks/>
          </p:cNvSpPr>
          <p:nvPr/>
        </p:nvSpPr>
        <p:spPr>
          <a:xfrm>
            <a:off x="8738431" y="205741"/>
            <a:ext cx="2623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200" b="1" dirty="0">
                <a:solidFill>
                  <a:schemeClr val="tx1"/>
                </a:solidFill>
              </a:rPr>
              <a:t>Badanie opinii na temat kształcenia podyplomowego lekarzy i lekarzy dentystów</a:t>
            </a:r>
          </a:p>
        </p:txBody>
      </p:sp>
    </p:spTree>
    <p:extLst>
      <p:ext uri="{BB962C8B-B14F-4D97-AF65-F5344CB8AC3E}">
        <p14:creationId xmlns:p14="http://schemas.microsoft.com/office/powerpoint/2010/main" val="8302749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E5B76A-EEBE-CA43-8939-5AB5C041A8D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pl-PL" dirty="0"/>
              <a:t>Czas specjalizacji nie jest wydłużony o zejścia po dyżurze</a:t>
            </a:r>
          </a:p>
          <a:p>
            <a:r>
              <a:rPr lang="pl-PL" dirty="0"/>
              <a:t>Macierzyństwo i względy zdrowotne zwalniają z dyżurowania do łącznego czasu 2 lat</a:t>
            </a:r>
          </a:p>
          <a:p>
            <a:r>
              <a:rPr lang="pl-PL" dirty="0"/>
              <a:t>Dyżur jako szczególna forma pracy – zejście po dyżurze nie pomniejsza godzin etatu w przypadku niewypracowania podstawowego wymiaru czasu pracy</a:t>
            </a:r>
          </a:p>
          <a:p>
            <a:r>
              <a:rPr lang="pl-PL" dirty="0"/>
              <a:t>Pensja = etat/kontrakt + KAŻDA GODZINA DYŻURU PŁATNA</a:t>
            </a:r>
          </a:p>
          <a:p>
            <a:r>
              <a:rPr lang="pl-PL" dirty="0"/>
              <a:t>Możliwość niedyżurowania przez rok przez lekarzy w  trakcie szkolenia specjalizacyjnego, w tym czasie</a:t>
            </a:r>
          </a:p>
          <a:p>
            <a:r>
              <a:rPr lang="pl-PL" dirty="0"/>
              <a:t>Dyżury nadzorowane – definicja ustawowa</a:t>
            </a:r>
          </a:p>
          <a:p>
            <a:r>
              <a:rPr lang="pl-PL" dirty="0"/>
              <a:t>Ograniczenie zmianowego i równoważnego czasu pracy</a:t>
            </a:r>
          </a:p>
          <a:p>
            <a:r>
              <a:rPr lang="pl-PL" dirty="0"/>
              <a:t>Pensja dla lekarzy rezydentów – 2 „średnie krajowe” i 2,5 „średniej krajowej” po zdaniu PEM, przy 3 „średnich krajowych” dla specjalistów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408330A-9730-B04D-AB0B-52340B3B9F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rgbClr val="7030A0"/>
                </a:solidFill>
              </a:rPr>
              <a:t>ZMIANY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Prawo pracy</a:t>
            </a:r>
          </a:p>
        </p:txBody>
      </p:sp>
    </p:spTree>
    <p:extLst>
      <p:ext uri="{BB962C8B-B14F-4D97-AF65-F5344CB8AC3E}">
        <p14:creationId xmlns:p14="http://schemas.microsoft.com/office/powerpoint/2010/main" val="36887796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BCAF0-6BF6-2549-84ED-A4BA211B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Podziękowania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313D4F-A638-B342-AB74-EF3D0A84A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820" y="4078224"/>
            <a:ext cx="7048668" cy="1924812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Członkowie Zespołu</a:t>
            </a:r>
          </a:p>
          <a:p>
            <a:r>
              <a:rPr lang="pl-PL" dirty="0"/>
              <a:t>Okręgowa Izba Lekarska w Warszawie</a:t>
            </a:r>
          </a:p>
          <a:p>
            <a:pPr marL="0" indent="0">
              <a:buNone/>
            </a:pPr>
            <a:r>
              <a:rPr lang="pl-PL" dirty="0"/>
              <a:t>(wsparcie finansowe oraz merytoryczne)</a:t>
            </a:r>
          </a:p>
          <a:p>
            <a:r>
              <a:rPr lang="pl-PL" dirty="0"/>
              <a:t>Porozumienie Rezydentów OZZL (wsparcie merytoryczne)</a:t>
            </a:r>
          </a:p>
          <a:p>
            <a:r>
              <a:rPr lang="pl-PL" dirty="0"/>
              <a:t>Naczelna Izba Lekarska</a:t>
            </a:r>
          </a:p>
          <a:p>
            <a:r>
              <a:rPr lang="pl-PL" dirty="0"/>
              <a:t>Ogólnopolski Związek Zawodowy Lekarzy</a:t>
            </a:r>
          </a:p>
        </p:txBody>
      </p:sp>
      <p:pic>
        <p:nvPicPr>
          <p:cNvPr id="4" name="Picture 2" descr="Porozumienie Rezydentów OZZL">
            <a:extLst>
              <a:ext uri="{FF2B5EF4-FFF2-40B4-BE49-F238E27FC236}">
                <a16:creationId xmlns:a16="http://schemas.microsoft.com/office/drawing/2014/main" id="{43BAE172-CD9F-D94B-A240-F6B26D3E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32" y="430126"/>
            <a:ext cx="4312704" cy="20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Okręgowa Izba Lekarska">
            <a:extLst>
              <a:ext uri="{FF2B5EF4-FFF2-40B4-BE49-F238E27FC236}">
                <a16:creationId xmlns:a16="http://schemas.microsoft.com/office/drawing/2014/main" id="{C0913005-7CB7-2740-A072-6008B4D2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25" y="1717222"/>
            <a:ext cx="2629513" cy="26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naczelna izba lekarska">
            <a:extLst>
              <a:ext uri="{FF2B5EF4-FFF2-40B4-BE49-F238E27FC236}">
                <a16:creationId xmlns:a16="http://schemas.microsoft.com/office/drawing/2014/main" id="{2A23B25E-F792-1D44-A454-F5F167B4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138" y="2926080"/>
            <a:ext cx="3020657" cy="20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ozzl">
            <a:extLst>
              <a:ext uri="{FF2B5EF4-FFF2-40B4-BE49-F238E27FC236}">
                <a16:creationId xmlns:a16="http://schemas.microsoft.com/office/drawing/2014/main" id="{F4DED2FF-5FA8-C143-8F03-B0AF7A354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431" y="973253"/>
            <a:ext cx="998220" cy="99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557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9E89-4331-3540-A4BF-8999E28AB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Dalszy harmonogram zdarzeń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4E3719-8074-704A-A8AA-DE7F0B98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0" y="1123837"/>
            <a:ext cx="7653528" cy="55412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pl-PL" dirty="0"/>
              <a:t>Powstałe dokumenty są obecnie recenzowane przez Zespół i zostaną przegłosowane (do końca grudnia 2019)</a:t>
            </a:r>
          </a:p>
          <a:p>
            <a:pPr marL="457200" indent="-457200">
              <a:buAutoNum type="arabicPeriod"/>
            </a:pPr>
            <a:r>
              <a:rPr lang="pl-PL" dirty="0"/>
              <a:t>Przekazanie przegłosowanych przepisów – ustawy i rozporządzeń z załącznikami Ministrowi Zdrowia i opinii publicznej (pierwsza połowa stycznia 2019)</a:t>
            </a:r>
          </a:p>
          <a:p>
            <a:pPr marL="457200" indent="-457200">
              <a:buAutoNum type="arabicPeriod"/>
            </a:pPr>
            <a:r>
              <a:rPr lang="pl-PL" dirty="0"/>
              <a:t>Zgłaszanie uwag i propozycji zmian przez organizacje lekarskie – do 20 stycznia 2019</a:t>
            </a:r>
          </a:p>
          <a:p>
            <a:pPr marL="457200" indent="-457200">
              <a:buAutoNum type="arabicPeriod"/>
            </a:pPr>
            <a:r>
              <a:rPr lang="pl-PL" dirty="0"/>
              <a:t>Zaproponowanie zgłoszonych zmian zespołowi w formie autopoprawek i głosowanie</a:t>
            </a:r>
          </a:p>
          <a:p>
            <a:pPr marL="457200" indent="-457200">
              <a:buAutoNum type="arabicPeriod"/>
            </a:pPr>
            <a:r>
              <a:rPr lang="pl-PL" dirty="0"/>
              <a:t>Prace MZ nad ostatecznym kształtem ustaw – zagwarantowany nadzór przewodniczącego Zespołu, ORL w Warszawie i PR OZZL</a:t>
            </a:r>
          </a:p>
          <a:p>
            <a:pPr marL="457200" indent="-457200">
              <a:buAutoNum type="arabicPeriod"/>
            </a:pPr>
            <a:r>
              <a:rPr lang="pl-PL" dirty="0"/>
              <a:t>Konsultacje społeczne</a:t>
            </a:r>
          </a:p>
          <a:p>
            <a:pPr marL="457200" indent="-457200">
              <a:buAutoNum type="arabicPeriod"/>
            </a:pPr>
            <a:r>
              <a:rPr lang="pl-PL" dirty="0"/>
              <a:t>Najpóźniej koniec marca 2019 – przedstawienie projektu radzie ministrów – zgodnie z porozumieniem PR z MZ</a:t>
            </a:r>
          </a:p>
          <a:p>
            <a:pPr marL="457200" indent="-457200">
              <a:buAutoNum type="arabicPeriod"/>
            </a:pPr>
            <a:r>
              <a:rPr lang="pl-PL" dirty="0"/>
              <a:t>Uchwalenie przez Sejm?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Czy będą to te same dokumenty?</a:t>
            </a:r>
          </a:p>
        </p:txBody>
      </p:sp>
    </p:spTree>
    <p:extLst>
      <p:ext uri="{BB962C8B-B14F-4D97-AF65-F5344CB8AC3E}">
        <p14:creationId xmlns:p14="http://schemas.microsoft.com/office/powerpoint/2010/main" val="14207213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BAAA08-748F-4C42-B23E-EF38BC65B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1298448"/>
            <a:ext cx="9025128" cy="3255264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Propozycja reformy kształcenia podyplomowego i prawa pracy</a:t>
            </a: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r>
              <a:rPr lang="pl-PL" sz="2800" dirty="0"/>
              <a:t>Wyniki prac Zespołu przy Ministrze Zdrowia ds. zmian ustawy o zawodach lekarza i lekarza dentysty oraz niektórych innych ustaw i aktów prawnych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3AF151-666E-694B-A015-D52F9D837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Przewodniczący Zespołu: dr n. med. Jarosław Biliński</a:t>
            </a:r>
          </a:p>
        </p:txBody>
      </p:sp>
      <p:pic>
        <p:nvPicPr>
          <p:cNvPr id="1026" name="Picture 2" descr="Porozumienie Rezydentów OZZL">
            <a:extLst>
              <a:ext uri="{FF2B5EF4-FFF2-40B4-BE49-F238E27FC236}">
                <a16:creationId xmlns:a16="http://schemas.microsoft.com/office/drawing/2014/main" id="{F5D58632-F240-A64A-A2E4-2FB93930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04" y="853186"/>
            <a:ext cx="2283372" cy="11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ministerstwo zdrowia">
            <a:extLst>
              <a:ext uri="{FF2B5EF4-FFF2-40B4-BE49-F238E27FC236}">
                <a16:creationId xmlns:a16="http://schemas.microsoft.com/office/drawing/2014/main" id="{E0F03265-5841-5442-B3B2-291A128A4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04" y="2666049"/>
            <a:ext cx="2283372" cy="8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kręgowa Izba Lekarska">
            <a:extLst>
              <a:ext uri="{FF2B5EF4-FFF2-40B4-BE49-F238E27FC236}">
                <a16:creationId xmlns:a16="http://schemas.microsoft.com/office/drawing/2014/main" id="{013B795E-F144-7A4C-B288-352369E91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32" y="3841849"/>
            <a:ext cx="2023408" cy="204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0582D7D7-0730-8E46-A72E-5324F81A82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463218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F1C8F95-2BAE-E249-BB19-0CA1F959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541853" cy="4601183"/>
          </a:xfrm>
        </p:spPr>
        <p:txBody>
          <a:bodyPr>
            <a:normAutofit/>
          </a:bodyPr>
          <a:lstStyle/>
          <a:p>
            <a:r>
              <a:rPr lang="pl-PL" dirty="0"/>
              <a:t>Elementy reformy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94B0ED-44C5-AC45-986B-55A69A73959A}"/>
              </a:ext>
            </a:extLst>
          </p:cNvPr>
          <p:cNvSpPr txBox="1"/>
          <p:nvPr/>
        </p:nvSpPr>
        <p:spPr>
          <a:xfrm>
            <a:off x="0" y="6522729"/>
            <a:ext cx="569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 Wszędzie gdzie jest mowa o lekarzu rozumie się przez to również lekarza dentystę</a:t>
            </a:r>
          </a:p>
        </p:txBody>
      </p:sp>
    </p:spTree>
    <p:extLst>
      <p:ext uri="{BB962C8B-B14F-4D97-AF65-F5344CB8AC3E}">
        <p14:creationId xmlns:p14="http://schemas.microsoft.com/office/powerpoint/2010/main" val="427759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09CD974-041C-491D-BEFD-CA107F34B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022707"/>
              </p:ext>
            </p:extLst>
          </p:nvPr>
        </p:nvGraphicFramePr>
        <p:xfrm>
          <a:off x="4921473" y="1628485"/>
          <a:ext cx="6848475" cy="346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2F9F9937-0CD4-41F6-B00B-6349D0E089A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83302265"/>
                  </p:ext>
                </p:extLst>
              </p:nvPr>
            </p:nvGraphicFramePr>
            <p:xfrm>
              <a:off x="1543234" y="5010912"/>
              <a:ext cx="9105531" cy="17961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2F9F9937-0CD4-41F6-B00B-6349D0E089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3234" y="5010912"/>
                <a:ext cx="9105531" cy="1796143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41F3054-51FF-4098-9DCA-6AF67BBFD4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200" b="8348"/>
          <a:stretch/>
        </p:blipFill>
        <p:spPr>
          <a:xfrm>
            <a:off x="609603" y="2001780"/>
            <a:ext cx="4851575" cy="281062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6790FC5A-51AB-124B-8BFC-50429223BA52}"/>
              </a:ext>
            </a:extLst>
          </p:cNvPr>
          <p:cNvSpPr/>
          <p:nvPr/>
        </p:nvSpPr>
        <p:spPr>
          <a:xfrm>
            <a:off x="286695" y="176616"/>
            <a:ext cx="11582217" cy="153331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ytuł 2">
            <a:extLst>
              <a:ext uri="{FF2B5EF4-FFF2-40B4-BE49-F238E27FC236}">
                <a16:creationId xmlns:a16="http://schemas.microsoft.com/office/drawing/2014/main" id="{8664B58E-AA58-1E47-8778-58672F34288A}"/>
              </a:ext>
            </a:extLst>
          </p:cNvPr>
          <p:cNvSpPr txBox="1">
            <a:spLocks/>
          </p:cNvSpPr>
          <p:nvPr/>
        </p:nvSpPr>
        <p:spPr>
          <a:xfrm>
            <a:off x="-1" y="323708"/>
            <a:ext cx="121181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solidFill>
                  <a:schemeClr val="bg1"/>
                </a:solidFill>
              </a:rPr>
              <a:t>PIERWSZY ETAP PRAC ZESPOŁU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Badanie opinii na temat kształcenia podyplomowego lekarzy i lekarzy dentystów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ABE6C-B3A3-2D4F-A67D-E9C7B041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7030A0"/>
                </a:solidFill>
              </a:rPr>
              <a:t>OBECNIE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Staż podyplomowy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8C627C-4044-E74E-B545-50B405C39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684572"/>
              </p:ext>
            </p:extLst>
          </p:nvPr>
        </p:nvGraphicFramePr>
        <p:xfrm>
          <a:off x="3775640" y="312560"/>
          <a:ext cx="7813964" cy="587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a 4">
            <a:extLst>
              <a:ext uri="{FF2B5EF4-FFF2-40B4-BE49-F238E27FC236}">
                <a16:creationId xmlns:a16="http://schemas.microsoft.com/office/drawing/2014/main" id="{F3D8FAC7-D784-534D-A2C0-D6314AF11701}"/>
              </a:ext>
            </a:extLst>
          </p:cNvPr>
          <p:cNvGrpSpPr/>
          <p:nvPr/>
        </p:nvGrpSpPr>
        <p:grpSpPr>
          <a:xfrm>
            <a:off x="3775640" y="274911"/>
            <a:ext cx="7813964" cy="941224"/>
            <a:chOff x="0" y="2867643"/>
            <a:chExt cx="7813964" cy="941224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38498055-E8A5-2043-A120-58D9638C7C47}"/>
                </a:ext>
              </a:extLst>
            </p:cNvPr>
            <p:cNvSpPr/>
            <p:nvPr/>
          </p:nvSpPr>
          <p:spPr>
            <a:xfrm>
              <a:off x="0" y="2867643"/>
              <a:ext cx="7813964" cy="94122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E436F722-2EF3-2841-84EB-D1CD19DD8DA0}"/>
                </a:ext>
              </a:extLst>
            </p:cNvPr>
            <p:cNvSpPr txBox="1"/>
            <p:nvPr/>
          </p:nvSpPr>
          <p:spPr>
            <a:xfrm>
              <a:off x="0" y="2867643"/>
              <a:ext cx="7813964" cy="508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800" kern="1200" dirty="0"/>
                <a:t>Staż podyplomowy – 13/12 miesięcy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308F8180-0755-7845-A468-198509E003C5}"/>
              </a:ext>
            </a:extLst>
          </p:cNvPr>
          <p:cNvGrpSpPr/>
          <p:nvPr/>
        </p:nvGrpSpPr>
        <p:grpSpPr>
          <a:xfrm>
            <a:off x="3775640" y="783172"/>
            <a:ext cx="7813964" cy="432963"/>
            <a:chOff x="0" y="3357079"/>
            <a:chExt cx="7813964" cy="432963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5A62264-5F21-AC45-81A4-BD5A5946AAEA}"/>
                </a:ext>
              </a:extLst>
            </p:cNvPr>
            <p:cNvSpPr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27FC0E80-D527-324E-B2AE-CBEBF623F2CD}"/>
                </a:ext>
              </a:extLst>
            </p:cNvPr>
            <p:cNvSpPr txBox="1"/>
            <p:nvPr/>
          </p:nvSpPr>
          <p:spPr>
            <a:xfrm>
              <a:off x="0" y="3357079"/>
              <a:ext cx="7813964" cy="432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21590" rIns="120904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700" kern="1200" dirty="0"/>
                <a:t>Lekarz/lekarz dentysta</a:t>
              </a:r>
            </a:p>
          </p:txBody>
        </p:sp>
      </p:grpSp>
      <p:sp>
        <p:nvSpPr>
          <p:cNvPr id="11" name="Strzałka w lewo i prawo 10">
            <a:extLst>
              <a:ext uri="{FF2B5EF4-FFF2-40B4-BE49-F238E27FC236}">
                <a16:creationId xmlns:a16="http://schemas.microsoft.com/office/drawing/2014/main" id="{2E60658B-B33F-094B-9F45-B1AB7A8B7B2E}"/>
              </a:ext>
            </a:extLst>
          </p:cNvPr>
          <p:cNvSpPr/>
          <p:nvPr/>
        </p:nvSpPr>
        <p:spPr>
          <a:xfrm>
            <a:off x="6950686" y="2882225"/>
            <a:ext cx="1325049" cy="5230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ążkowana strzałka w prawo 11">
            <a:extLst>
              <a:ext uri="{FF2B5EF4-FFF2-40B4-BE49-F238E27FC236}">
                <a16:creationId xmlns:a16="http://schemas.microsoft.com/office/drawing/2014/main" id="{5845857D-2310-C649-A811-69B58EFEA799}"/>
              </a:ext>
            </a:extLst>
          </p:cNvPr>
          <p:cNvSpPr/>
          <p:nvPr/>
        </p:nvSpPr>
        <p:spPr>
          <a:xfrm rot="5400000">
            <a:off x="6804495" y="1766151"/>
            <a:ext cx="1617432" cy="5926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Zaokrąglony prostokąt 12">
            <a:extLst>
              <a:ext uri="{FF2B5EF4-FFF2-40B4-BE49-F238E27FC236}">
                <a16:creationId xmlns:a16="http://schemas.microsoft.com/office/drawing/2014/main" id="{13C37C65-D1D1-EC4D-BDAB-D100EF673F32}"/>
              </a:ext>
            </a:extLst>
          </p:cNvPr>
          <p:cNvSpPr/>
          <p:nvPr/>
        </p:nvSpPr>
        <p:spPr>
          <a:xfrm>
            <a:off x="3775640" y="4718866"/>
            <a:ext cx="3155512" cy="1179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781A98F-79CF-F143-9CB3-F5961F9638AE}"/>
              </a:ext>
            </a:extLst>
          </p:cNvPr>
          <p:cNvSpPr txBox="1"/>
          <p:nvPr/>
        </p:nvSpPr>
        <p:spPr>
          <a:xfrm>
            <a:off x="3775640" y="4728891"/>
            <a:ext cx="31555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Kursy:</a:t>
            </a:r>
          </a:p>
          <a:p>
            <a:r>
              <a:rPr lang="pl-PL" sz="1400" dirty="0">
                <a:solidFill>
                  <a:schemeClr val="bg1"/>
                </a:solidFill>
              </a:rPr>
              <a:t>Krwiodawstwo i krwiolecznictwo 1 </a:t>
            </a:r>
            <a:r>
              <a:rPr lang="pl-PL" sz="1400" dirty="0" err="1">
                <a:solidFill>
                  <a:schemeClr val="bg1"/>
                </a:solidFill>
              </a:rPr>
              <a:t>tydz</a:t>
            </a:r>
            <a:r>
              <a:rPr lang="pl-PL" sz="1400" dirty="0">
                <a:solidFill>
                  <a:schemeClr val="bg1"/>
                </a:solidFill>
              </a:rPr>
              <a:t>;</a:t>
            </a:r>
          </a:p>
          <a:p>
            <a:r>
              <a:rPr lang="pl-PL" sz="1400" dirty="0">
                <a:solidFill>
                  <a:schemeClr val="bg1"/>
                </a:solidFill>
              </a:rPr>
              <a:t>Orzecznictwo 3 dni; </a:t>
            </a:r>
          </a:p>
          <a:p>
            <a:r>
              <a:rPr lang="pl-PL" sz="1400" dirty="0">
                <a:solidFill>
                  <a:schemeClr val="bg1"/>
                </a:solidFill>
              </a:rPr>
              <a:t>Bioetyka 3 dni;</a:t>
            </a:r>
          </a:p>
          <a:p>
            <a:r>
              <a:rPr lang="pl-PL" sz="1400" dirty="0">
                <a:solidFill>
                  <a:schemeClr val="bg1"/>
                </a:solidFill>
              </a:rPr>
              <a:t>Prawo medyczne 4 dni</a:t>
            </a:r>
          </a:p>
        </p:txBody>
      </p:sp>
      <p:sp>
        <p:nvSpPr>
          <p:cNvPr id="16" name="Zaokrąglony prostokąt 15">
            <a:extLst>
              <a:ext uri="{FF2B5EF4-FFF2-40B4-BE49-F238E27FC236}">
                <a16:creationId xmlns:a16="http://schemas.microsoft.com/office/drawing/2014/main" id="{11C0E64F-FB82-104F-A95A-6293FF9667FF}"/>
              </a:ext>
            </a:extLst>
          </p:cNvPr>
          <p:cNvSpPr/>
          <p:nvPr/>
        </p:nvSpPr>
        <p:spPr>
          <a:xfrm>
            <a:off x="3775640" y="6007719"/>
            <a:ext cx="3155512" cy="67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DB3DA95A-C5C0-DF4A-95AE-7A4A3BB9F0B1}"/>
              </a:ext>
            </a:extLst>
          </p:cNvPr>
          <p:cNvSpPr/>
          <p:nvPr/>
        </p:nvSpPr>
        <p:spPr>
          <a:xfrm>
            <a:off x="8330184" y="4728891"/>
            <a:ext cx="3191256" cy="116955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F31223C-49D0-3C48-9B83-109ED8EE2705}"/>
              </a:ext>
            </a:extLst>
          </p:cNvPr>
          <p:cNvSpPr txBox="1"/>
          <p:nvPr/>
        </p:nvSpPr>
        <p:spPr>
          <a:xfrm>
            <a:off x="8365928" y="4831600"/>
            <a:ext cx="315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Kursy:</a:t>
            </a:r>
          </a:p>
          <a:p>
            <a:r>
              <a:rPr lang="pl-PL" sz="1400" dirty="0">
                <a:solidFill>
                  <a:schemeClr val="bg1"/>
                </a:solidFill>
              </a:rPr>
              <a:t>Orzecznictwo 3 dni; </a:t>
            </a:r>
          </a:p>
          <a:p>
            <a:r>
              <a:rPr lang="pl-PL" sz="1400" dirty="0">
                <a:solidFill>
                  <a:schemeClr val="bg1"/>
                </a:solidFill>
              </a:rPr>
              <a:t>Bioetyka 3 dni;</a:t>
            </a:r>
          </a:p>
          <a:p>
            <a:r>
              <a:rPr lang="pl-PL" sz="1400" dirty="0">
                <a:solidFill>
                  <a:schemeClr val="bg1"/>
                </a:solidFill>
              </a:rPr>
              <a:t>Prawo medyczne 4 dni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ED7E934-7EC4-DE44-8C87-C5CC53C23CD8}"/>
              </a:ext>
            </a:extLst>
          </p:cNvPr>
          <p:cNvSpPr txBox="1"/>
          <p:nvPr/>
        </p:nvSpPr>
        <p:spPr>
          <a:xfrm>
            <a:off x="3775640" y="5976715"/>
            <a:ext cx="315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ŁĄCZNIE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52 TYGODNIE STAŻU PODYPLOMOWEGO</a:t>
            </a:r>
          </a:p>
        </p:txBody>
      </p:sp>
      <p:sp>
        <p:nvSpPr>
          <p:cNvPr id="20" name="Zaokrąglony prostokąt 19">
            <a:extLst>
              <a:ext uri="{FF2B5EF4-FFF2-40B4-BE49-F238E27FC236}">
                <a16:creationId xmlns:a16="http://schemas.microsoft.com/office/drawing/2014/main" id="{9B7C7FCB-615C-E442-9903-8380C1EEA517}"/>
              </a:ext>
            </a:extLst>
          </p:cNvPr>
          <p:cNvSpPr/>
          <p:nvPr/>
        </p:nvSpPr>
        <p:spPr>
          <a:xfrm>
            <a:off x="8365928" y="6007719"/>
            <a:ext cx="3155512" cy="6766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3BD9BCA-83C1-2149-B88D-9E0F0EDC1A82}"/>
              </a:ext>
            </a:extLst>
          </p:cNvPr>
          <p:cNvSpPr txBox="1"/>
          <p:nvPr/>
        </p:nvSpPr>
        <p:spPr>
          <a:xfrm>
            <a:off x="8330184" y="5976715"/>
            <a:ext cx="3155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ŁĄCZNIE</a:t>
            </a:r>
          </a:p>
          <a:p>
            <a:pPr algn="ctr"/>
            <a:r>
              <a:rPr lang="pl-PL" sz="1400" dirty="0">
                <a:solidFill>
                  <a:schemeClr val="bg1"/>
                </a:solidFill>
              </a:rPr>
              <a:t>49 TYGODNI STAŻU PODYPLOMOWEGO</a:t>
            </a:r>
          </a:p>
        </p:txBody>
      </p:sp>
    </p:spTree>
    <p:extLst>
      <p:ext uri="{BB962C8B-B14F-4D97-AF65-F5344CB8AC3E}">
        <p14:creationId xmlns:p14="http://schemas.microsoft.com/office/powerpoint/2010/main" val="1486810969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Ramka</Template>
  <TotalTime>3632</TotalTime>
  <Words>4329</Words>
  <Application>Microsoft Macintosh PowerPoint</Application>
  <PresentationFormat>Panoramiczny</PresentationFormat>
  <Paragraphs>702</Paragraphs>
  <Slides>67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67</vt:i4>
      </vt:variant>
    </vt:vector>
  </HeadingPairs>
  <TitlesOfParts>
    <vt:vector size="73" baseType="lpstr">
      <vt:lpstr>Arial</vt:lpstr>
      <vt:lpstr>Calibri</vt:lpstr>
      <vt:lpstr>Corbel</vt:lpstr>
      <vt:lpstr>Wingdings</vt:lpstr>
      <vt:lpstr>Wingdings 2</vt:lpstr>
      <vt:lpstr>Ramka</vt:lpstr>
      <vt:lpstr>Propozycja reformy kształcenia podyplomowego i prawa pracy   Wyniki prac Zespołu przy Ministrze Zdrowia ds. zmian ustawy o zawodach lekarza i lekarza dentysty oraz niektórych innych ustaw i aktów prawnych</vt:lpstr>
      <vt:lpstr>Dlaczego?</vt:lpstr>
      <vt:lpstr>Dlaczego?</vt:lpstr>
      <vt:lpstr>Założenia</vt:lpstr>
      <vt:lpstr>Założenia</vt:lpstr>
      <vt:lpstr>Elementy reformy</vt:lpstr>
      <vt:lpstr>Elementy reformy</vt:lpstr>
      <vt:lpstr>Prezentacja programu PowerPoint</vt:lpstr>
      <vt:lpstr>OBECNIE   Staż podyplomowy</vt:lpstr>
      <vt:lpstr>WADY   Staż podyplomowy</vt:lpstr>
      <vt:lpstr>Prezentacja programu PowerPoint</vt:lpstr>
      <vt:lpstr>Czas trwania stażu podyplomowego</vt:lpstr>
      <vt:lpstr>Prezentacja programu PowerPoint</vt:lpstr>
      <vt:lpstr>ZMIANY   Staż podyplomowy</vt:lpstr>
      <vt:lpstr>OBECNIE + WADY   LEK/LDEK</vt:lpstr>
      <vt:lpstr>ZMIANY   LEK/LDEK</vt:lpstr>
      <vt:lpstr>OBECNIE + WADY   Nabór na specjalizacje</vt:lpstr>
      <vt:lpstr>Prezentacja programu PowerPoint</vt:lpstr>
      <vt:lpstr>ZMIANY   Nabór na specjalizacje</vt:lpstr>
      <vt:lpstr>MODEL IDEOWY   Nabór na specjalizacje</vt:lpstr>
      <vt:lpstr>OBECNIE + WADY   Przebieg i zasady szkolenia specjalizacyjnego</vt:lpstr>
      <vt:lpstr>Prezentacja programu PowerPoint</vt:lpstr>
      <vt:lpstr>Prezentacja programu PowerPoint</vt:lpstr>
      <vt:lpstr>ZMIANY    Przebieg i zasady szkolenia specjalizacyjnego</vt:lpstr>
      <vt:lpstr>Państwowy Egzamin Modułowy (PEM)</vt:lpstr>
      <vt:lpstr>OBECNIE + WADY    Państwowy Egzamin Specjalizacyjny (PES)</vt:lpstr>
      <vt:lpstr>Prezentacja programu PowerPoint</vt:lpstr>
      <vt:lpstr>Czy pytania do PES powinny być upublicznione (zaraz po egzaminie)?</vt:lpstr>
      <vt:lpstr>Prezentacja programu PowerPoint</vt:lpstr>
      <vt:lpstr>Wykaz źródeł i materiałów do PES – zakres tematyczny</vt:lpstr>
      <vt:lpstr>ZMIANY    Państwowy Egzamin Specjalizacyjny (PES)</vt:lpstr>
      <vt:lpstr>Ścieżka kariery zawodowej lekarza  MODEL IDEOWY</vt:lpstr>
      <vt:lpstr>Ścieżka kariery zawodowej lekarza  MODEL IDEOWY</vt:lpstr>
      <vt:lpstr>Ścieżka kariery zawodowej lekarza  MODEL IDEOWY</vt:lpstr>
      <vt:lpstr>Ścieżka kariery zawodowej lekarza  MODEL IDEOWY</vt:lpstr>
      <vt:lpstr>Ścieżka kariery zawodowej lekarza  MODEL IDEOWY</vt:lpstr>
      <vt:lpstr>OBECNIE    Akredytacje do prowadzenia szkolenia specjalizacyjnego</vt:lpstr>
      <vt:lpstr>Prezentacja programu PowerPoint</vt:lpstr>
      <vt:lpstr>Prezentacja programu PowerPoint</vt:lpstr>
      <vt:lpstr>ZMIANY    Akredytacje do prowadzenia szkolenia specjalizacyjnego</vt:lpstr>
      <vt:lpstr>OBECNIE    Nadzór nad prowadzeniem rekrutacji i kształceniem podyplomowym</vt:lpstr>
      <vt:lpstr>WADY    Nadzór nad prowadzeniem rekrutacji i kształceniem podyplomowym</vt:lpstr>
      <vt:lpstr>Prezentacja programu PowerPoint</vt:lpstr>
      <vt:lpstr>OBECNIE    Kształcenie ustawiczne – doskonalenie zawodowe</vt:lpstr>
      <vt:lpstr>Prezentacja programu PowerPoint</vt:lpstr>
      <vt:lpstr>Czy wiedza specjalistów jest zawsze na najwyższym poziomie i nie wymaga formalnego potwierdzenia np. co 10 lat? </vt:lpstr>
      <vt:lpstr>W celu utrzymania stałej, najnowszej wiedzy wśród lekarzy specjalistów </vt:lpstr>
      <vt:lpstr>ZMIANY    Kształcenie ustawiczne – doskonalenie zawodowe</vt:lpstr>
      <vt:lpstr>OBECNIE    KATALOG SPECJALIZACJI LEKARSKICH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PRAWO PRACY</vt:lpstr>
      <vt:lpstr>OBECNIE    Prawo pracy</vt:lpstr>
      <vt:lpstr>Prezentacja programu PowerPoint</vt:lpstr>
      <vt:lpstr>Prezentacja programu PowerPoint</vt:lpstr>
      <vt:lpstr>Prezentacja programu PowerPoint</vt:lpstr>
      <vt:lpstr>Jaki system dyżurowania funkcjonuje w placówce w której Pani/Pan pracuje? </vt:lpstr>
      <vt:lpstr>Ze względu na coraz niższą jakość świadczenia pracy z każdą godziną dyżuru należy wprowadzić tachografy oraz maksymalny limit godzin pracy przypadający na konkretnego lekarza.</vt:lpstr>
      <vt:lpstr>Czy zejście po dyżurze powinno przedłużać specjalizację?</vt:lpstr>
      <vt:lpstr>ZMIANY    Prawo pracy</vt:lpstr>
      <vt:lpstr>Podziękowania</vt:lpstr>
      <vt:lpstr>Dalszy harmonogram zdarzeń</vt:lpstr>
      <vt:lpstr>Propozycja reformy kształcenia podyplomowego i prawa pracy   Wyniki prac Zespołu przy Ministrze Zdrowia ds. zmian ustawy o zawodach lekarza i lekarza dentysty oraz niektórych innych ustaw i aktów prawnych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prac Zespołu przy Ministrze Zdrowia ds. zmian ustawy o zawodach lekarza i lekarza dentysty oraz niektórych innych ustaw i aktów prawnych</dc:title>
  <dc:creator>Jarek</dc:creator>
  <cp:lastModifiedBy>Microsoft Office User</cp:lastModifiedBy>
  <cp:revision>91</cp:revision>
  <dcterms:created xsi:type="dcterms:W3CDTF">2018-11-04T14:10:21Z</dcterms:created>
  <dcterms:modified xsi:type="dcterms:W3CDTF">2018-12-13T21:39:48Z</dcterms:modified>
</cp:coreProperties>
</file>